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256" r:id="rId5"/>
    <p:sldId id="307" r:id="rId6"/>
    <p:sldId id="277" r:id="rId7"/>
    <p:sldId id="381" r:id="rId8"/>
    <p:sldId id="291" r:id="rId9"/>
    <p:sldId id="383" r:id="rId10"/>
    <p:sldId id="353" r:id="rId11"/>
    <p:sldId id="377" r:id="rId12"/>
    <p:sldId id="382" r:id="rId13"/>
    <p:sldId id="394" r:id="rId14"/>
    <p:sldId id="378" r:id="rId15"/>
    <p:sldId id="395" r:id="rId16"/>
    <p:sldId id="379" r:id="rId17"/>
    <p:sldId id="380" r:id="rId18"/>
    <p:sldId id="374" r:id="rId19"/>
    <p:sldId id="363" r:id="rId20"/>
    <p:sldId id="370" r:id="rId21"/>
    <p:sldId id="371" r:id="rId22"/>
    <p:sldId id="373" r:id="rId23"/>
    <p:sldId id="372" r:id="rId24"/>
    <p:sldId id="376" r:id="rId25"/>
    <p:sldId id="364" r:id="rId26"/>
    <p:sldId id="375" r:id="rId27"/>
    <p:sldId id="386" r:id="rId28"/>
    <p:sldId id="387" r:id="rId29"/>
    <p:sldId id="369" r:id="rId30"/>
    <p:sldId id="283" r:id="rId31"/>
    <p:sldId id="261" r:id="rId32"/>
    <p:sldId id="388" r:id="rId33"/>
    <p:sldId id="389" r:id="rId34"/>
    <p:sldId id="390" r:id="rId35"/>
    <p:sldId id="391" r:id="rId36"/>
    <p:sldId id="384" r:id="rId37"/>
    <p:sldId id="385" r:id="rId38"/>
    <p:sldId id="367" r:id="rId39"/>
    <p:sldId id="260" r:id="rId40"/>
    <p:sldId id="359" r:id="rId41"/>
    <p:sldId id="368" r:id="rId4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E32"/>
    <a:srgbClr val="6F37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876" autoAdjust="0"/>
  </p:normalViewPr>
  <p:slideViewPr>
    <p:cSldViewPr snapToGrid="0">
      <p:cViewPr varScale="1">
        <p:scale>
          <a:sx n="55" d="100"/>
          <a:sy n="55" d="100"/>
        </p:scale>
        <p:origin x="1488" y="60"/>
      </p:cViewPr>
      <p:guideLst/>
    </p:cSldViewPr>
  </p:slideViewPr>
  <p:notesTextViewPr>
    <p:cViewPr>
      <p:scale>
        <a:sx n="3" d="2"/>
        <a:sy n="3" d="2"/>
      </p:scale>
      <p:origin x="0" y="0"/>
    </p:cViewPr>
  </p:notesTextViewPr>
  <p:sorterViewPr>
    <p:cViewPr>
      <p:scale>
        <a:sx n="100" d="100"/>
        <a:sy n="100" d="100"/>
      </p:scale>
      <p:origin x="0" y="-13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226A3BF-CB4C-4520-A029-373B5441567B}" type="datetimeFigureOut">
              <a:rPr lang="en-US" smtClean="0"/>
              <a:t>4/2/2024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57435D1-6B81-4777-83D2-BCE432C2C3A8}" type="slidenum">
              <a:rPr lang="en-US" smtClean="0"/>
              <a:t>‹#›</a:t>
            </a:fld>
            <a:endParaRPr lang="en-US"/>
          </a:p>
        </p:txBody>
      </p:sp>
    </p:spTree>
    <p:extLst>
      <p:ext uri="{BB962C8B-B14F-4D97-AF65-F5344CB8AC3E}">
        <p14:creationId xmlns:p14="http://schemas.microsoft.com/office/powerpoint/2010/main" val="3960590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a:t>
            </a:fld>
            <a:endParaRPr lang="en-US"/>
          </a:p>
        </p:txBody>
      </p:sp>
    </p:spTree>
    <p:extLst>
      <p:ext uri="{BB962C8B-B14F-4D97-AF65-F5344CB8AC3E}">
        <p14:creationId xmlns:p14="http://schemas.microsoft.com/office/powerpoint/2010/main" val="738333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a:t>
            </a:fld>
            <a:endParaRPr lang="en-US"/>
          </a:p>
        </p:txBody>
      </p:sp>
    </p:spTree>
    <p:extLst>
      <p:ext uri="{BB962C8B-B14F-4D97-AF65-F5344CB8AC3E}">
        <p14:creationId xmlns:p14="http://schemas.microsoft.com/office/powerpoint/2010/main" val="1713353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a:t>
            </a:fld>
            <a:endParaRPr lang="en-US"/>
          </a:p>
        </p:txBody>
      </p:sp>
    </p:spTree>
    <p:extLst>
      <p:ext uri="{BB962C8B-B14F-4D97-AF65-F5344CB8AC3E}">
        <p14:creationId xmlns:p14="http://schemas.microsoft.com/office/powerpoint/2010/main" val="546008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4</a:t>
            </a:fld>
            <a:endParaRPr lang="en-US"/>
          </a:p>
        </p:txBody>
      </p:sp>
    </p:spTree>
    <p:extLst>
      <p:ext uri="{BB962C8B-B14F-4D97-AF65-F5344CB8AC3E}">
        <p14:creationId xmlns:p14="http://schemas.microsoft.com/office/powerpoint/2010/main" val="131102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6</a:t>
            </a:fld>
            <a:endParaRPr lang="en-US"/>
          </a:p>
        </p:txBody>
      </p:sp>
    </p:spTree>
    <p:extLst>
      <p:ext uri="{BB962C8B-B14F-4D97-AF65-F5344CB8AC3E}">
        <p14:creationId xmlns:p14="http://schemas.microsoft.com/office/powerpoint/2010/main" val="113487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7</a:t>
            </a:fld>
            <a:endParaRPr lang="en-US"/>
          </a:p>
        </p:txBody>
      </p:sp>
    </p:spTree>
    <p:extLst>
      <p:ext uri="{BB962C8B-B14F-4D97-AF65-F5344CB8AC3E}">
        <p14:creationId xmlns:p14="http://schemas.microsoft.com/office/powerpoint/2010/main" val="1625433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8</a:t>
            </a:fld>
            <a:endParaRPr lang="en-US"/>
          </a:p>
        </p:txBody>
      </p:sp>
    </p:spTree>
    <p:extLst>
      <p:ext uri="{BB962C8B-B14F-4D97-AF65-F5344CB8AC3E}">
        <p14:creationId xmlns:p14="http://schemas.microsoft.com/office/powerpoint/2010/main" val="3478539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9</a:t>
            </a:fld>
            <a:endParaRPr lang="en-US"/>
          </a:p>
        </p:txBody>
      </p:sp>
    </p:spTree>
    <p:extLst>
      <p:ext uri="{BB962C8B-B14F-4D97-AF65-F5344CB8AC3E}">
        <p14:creationId xmlns:p14="http://schemas.microsoft.com/office/powerpoint/2010/main" val="2418399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10</a:t>
            </a:fld>
            <a:endParaRPr lang="en-US"/>
          </a:p>
        </p:txBody>
      </p:sp>
    </p:spTree>
    <p:extLst>
      <p:ext uri="{BB962C8B-B14F-4D97-AF65-F5344CB8AC3E}">
        <p14:creationId xmlns:p14="http://schemas.microsoft.com/office/powerpoint/2010/main" val="4158865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11</a:t>
            </a:fld>
            <a:endParaRPr lang="en-US"/>
          </a:p>
        </p:txBody>
      </p:sp>
    </p:spTree>
    <p:extLst>
      <p:ext uri="{BB962C8B-B14F-4D97-AF65-F5344CB8AC3E}">
        <p14:creationId xmlns:p14="http://schemas.microsoft.com/office/powerpoint/2010/main" val="2018916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12</a:t>
            </a:fld>
            <a:endParaRPr lang="en-US"/>
          </a:p>
        </p:txBody>
      </p:sp>
    </p:spTree>
    <p:extLst>
      <p:ext uri="{BB962C8B-B14F-4D97-AF65-F5344CB8AC3E}">
        <p14:creationId xmlns:p14="http://schemas.microsoft.com/office/powerpoint/2010/main" val="141849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13</a:t>
            </a:fld>
            <a:endParaRPr lang="en-US"/>
          </a:p>
        </p:txBody>
      </p:sp>
    </p:spTree>
    <p:extLst>
      <p:ext uri="{BB962C8B-B14F-4D97-AF65-F5344CB8AC3E}">
        <p14:creationId xmlns:p14="http://schemas.microsoft.com/office/powerpoint/2010/main" val="1052136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14</a:t>
            </a:fld>
            <a:endParaRPr lang="en-US"/>
          </a:p>
        </p:txBody>
      </p:sp>
    </p:spTree>
    <p:extLst>
      <p:ext uri="{BB962C8B-B14F-4D97-AF65-F5344CB8AC3E}">
        <p14:creationId xmlns:p14="http://schemas.microsoft.com/office/powerpoint/2010/main" val="2835174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 insert table</a:t>
            </a:r>
          </a:p>
        </p:txBody>
      </p:sp>
      <p:sp>
        <p:nvSpPr>
          <p:cNvPr id="4" name="Slide Number Placeholder 3"/>
          <p:cNvSpPr>
            <a:spLocks noGrp="1"/>
          </p:cNvSpPr>
          <p:nvPr>
            <p:ph type="sldNum" sz="quarter" idx="5"/>
          </p:nvPr>
        </p:nvSpPr>
        <p:spPr/>
        <p:txBody>
          <a:bodyPr/>
          <a:lstStyle/>
          <a:p>
            <a:fld id="{A57435D1-6B81-4777-83D2-BCE432C2C3A8}" type="slidenum">
              <a:rPr lang="en-US" smtClean="0"/>
              <a:t>16</a:t>
            </a:fld>
            <a:endParaRPr lang="en-US"/>
          </a:p>
        </p:txBody>
      </p:sp>
    </p:spTree>
    <p:extLst>
      <p:ext uri="{BB962C8B-B14F-4D97-AF65-F5344CB8AC3E}">
        <p14:creationId xmlns:p14="http://schemas.microsoft.com/office/powerpoint/2010/main" val="1627808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17</a:t>
            </a:fld>
            <a:endParaRPr lang="en-US"/>
          </a:p>
        </p:txBody>
      </p:sp>
    </p:spTree>
    <p:extLst>
      <p:ext uri="{BB962C8B-B14F-4D97-AF65-F5344CB8AC3E}">
        <p14:creationId xmlns:p14="http://schemas.microsoft.com/office/powerpoint/2010/main" val="1738577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18</a:t>
            </a:fld>
            <a:endParaRPr lang="en-US"/>
          </a:p>
        </p:txBody>
      </p:sp>
    </p:spTree>
    <p:extLst>
      <p:ext uri="{BB962C8B-B14F-4D97-AF65-F5344CB8AC3E}">
        <p14:creationId xmlns:p14="http://schemas.microsoft.com/office/powerpoint/2010/main" val="2136191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19</a:t>
            </a:fld>
            <a:endParaRPr lang="en-US"/>
          </a:p>
        </p:txBody>
      </p:sp>
    </p:spTree>
    <p:extLst>
      <p:ext uri="{BB962C8B-B14F-4D97-AF65-F5344CB8AC3E}">
        <p14:creationId xmlns:p14="http://schemas.microsoft.com/office/powerpoint/2010/main" val="3247238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20</a:t>
            </a:fld>
            <a:endParaRPr lang="en-US"/>
          </a:p>
        </p:txBody>
      </p:sp>
    </p:spTree>
    <p:extLst>
      <p:ext uri="{BB962C8B-B14F-4D97-AF65-F5344CB8AC3E}">
        <p14:creationId xmlns:p14="http://schemas.microsoft.com/office/powerpoint/2010/main" val="1388287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22</a:t>
            </a:fld>
            <a:endParaRPr lang="en-US"/>
          </a:p>
        </p:txBody>
      </p:sp>
    </p:spTree>
    <p:extLst>
      <p:ext uri="{BB962C8B-B14F-4D97-AF65-F5344CB8AC3E}">
        <p14:creationId xmlns:p14="http://schemas.microsoft.com/office/powerpoint/2010/main" val="404425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24</a:t>
            </a:fld>
            <a:endParaRPr lang="en-US"/>
          </a:p>
        </p:txBody>
      </p:sp>
    </p:spTree>
    <p:extLst>
      <p:ext uri="{BB962C8B-B14F-4D97-AF65-F5344CB8AC3E}">
        <p14:creationId xmlns:p14="http://schemas.microsoft.com/office/powerpoint/2010/main" val="1207057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25</a:t>
            </a:fld>
            <a:endParaRPr lang="en-US"/>
          </a:p>
        </p:txBody>
      </p:sp>
    </p:spTree>
    <p:extLst>
      <p:ext uri="{BB962C8B-B14F-4D97-AF65-F5344CB8AC3E}">
        <p14:creationId xmlns:p14="http://schemas.microsoft.com/office/powerpoint/2010/main" val="2418328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26</a:t>
            </a:fld>
            <a:endParaRPr lang="en-US"/>
          </a:p>
        </p:txBody>
      </p:sp>
    </p:spTree>
    <p:extLst>
      <p:ext uri="{BB962C8B-B14F-4D97-AF65-F5344CB8AC3E}">
        <p14:creationId xmlns:p14="http://schemas.microsoft.com/office/powerpoint/2010/main" val="2743029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27</a:t>
            </a:fld>
            <a:endParaRPr lang="en-US"/>
          </a:p>
        </p:txBody>
      </p:sp>
    </p:spTree>
    <p:extLst>
      <p:ext uri="{BB962C8B-B14F-4D97-AF65-F5344CB8AC3E}">
        <p14:creationId xmlns:p14="http://schemas.microsoft.com/office/powerpoint/2010/main" val="3488150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29</a:t>
            </a:fld>
            <a:endParaRPr lang="en-US"/>
          </a:p>
        </p:txBody>
      </p:sp>
    </p:spTree>
    <p:extLst>
      <p:ext uri="{BB962C8B-B14F-4D97-AF65-F5344CB8AC3E}">
        <p14:creationId xmlns:p14="http://schemas.microsoft.com/office/powerpoint/2010/main" val="2899537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74B21-39C1-4388-AE71-80B5AD54D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4C89F-347F-3C4D-2292-087CC78E4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4C3F3-6CA6-B54F-D874-5E70627C7B15}"/>
              </a:ext>
            </a:extLst>
          </p:cNvPr>
          <p:cNvSpPr>
            <a:spLocks noGrp="1"/>
          </p:cNvSpPr>
          <p:nvPr>
            <p:ph type="body" idx="1"/>
          </p:nvPr>
        </p:nvSpPr>
        <p:spPr/>
        <p:txBody>
          <a:bodyPr/>
          <a:lstStyle/>
          <a:p>
            <a:endParaRPr lang="en-US" altLang="en-US" dirty="0"/>
          </a:p>
        </p:txBody>
      </p:sp>
      <p:sp>
        <p:nvSpPr>
          <p:cNvPr id="4" name="Slide Number Placeholder 3">
            <a:extLst>
              <a:ext uri="{FF2B5EF4-FFF2-40B4-BE49-F238E27FC236}">
                <a16:creationId xmlns:a16="http://schemas.microsoft.com/office/drawing/2014/main" id="{DA1B6961-6DD0-BEB4-A962-7480931BE10A}"/>
              </a:ext>
            </a:extLst>
          </p:cNvPr>
          <p:cNvSpPr>
            <a:spLocks noGrp="1"/>
          </p:cNvSpPr>
          <p:nvPr>
            <p:ph type="sldNum" sz="quarter" idx="5"/>
          </p:nvPr>
        </p:nvSpPr>
        <p:spPr/>
        <p:txBody>
          <a:bodyPr/>
          <a:lstStyle/>
          <a:p>
            <a:fld id="{A57435D1-6B81-4777-83D2-BCE432C2C3A8}" type="slidenum">
              <a:rPr lang="en-US" smtClean="0"/>
              <a:t>31</a:t>
            </a:fld>
            <a:endParaRPr lang="en-US"/>
          </a:p>
        </p:txBody>
      </p:sp>
    </p:spTree>
    <p:extLst>
      <p:ext uri="{BB962C8B-B14F-4D97-AF65-F5344CB8AC3E}">
        <p14:creationId xmlns:p14="http://schemas.microsoft.com/office/powerpoint/2010/main" val="2549118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33</a:t>
            </a:fld>
            <a:endParaRPr lang="en-US"/>
          </a:p>
        </p:txBody>
      </p:sp>
    </p:spTree>
    <p:extLst>
      <p:ext uri="{BB962C8B-B14F-4D97-AF65-F5344CB8AC3E}">
        <p14:creationId xmlns:p14="http://schemas.microsoft.com/office/powerpoint/2010/main" val="633492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35</a:t>
            </a:fld>
            <a:endParaRPr lang="en-US"/>
          </a:p>
        </p:txBody>
      </p:sp>
    </p:spTree>
    <p:extLst>
      <p:ext uri="{BB962C8B-B14F-4D97-AF65-F5344CB8AC3E}">
        <p14:creationId xmlns:p14="http://schemas.microsoft.com/office/powerpoint/2010/main" val="2035526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37</a:t>
            </a:fld>
            <a:endParaRPr lang="en-US"/>
          </a:p>
        </p:txBody>
      </p:sp>
    </p:spTree>
    <p:extLst>
      <p:ext uri="{BB962C8B-B14F-4D97-AF65-F5344CB8AC3E}">
        <p14:creationId xmlns:p14="http://schemas.microsoft.com/office/powerpoint/2010/main" val="1296342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435D1-6B81-4777-83D2-BCE432C2C3A8}" type="slidenum">
              <a:rPr lang="en-US" smtClean="0"/>
              <a:t>38</a:t>
            </a:fld>
            <a:endParaRPr lang="en-US"/>
          </a:p>
        </p:txBody>
      </p:sp>
    </p:spTree>
    <p:extLst>
      <p:ext uri="{BB962C8B-B14F-4D97-AF65-F5344CB8AC3E}">
        <p14:creationId xmlns:p14="http://schemas.microsoft.com/office/powerpoint/2010/main" val="4016936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69B35-6854-40A2-B9BD-463F52E100F8}"/>
              </a:ext>
            </a:extLst>
          </p:cNvPr>
          <p:cNvPicPr>
            <a:picLocks noChangeAspect="1"/>
          </p:cNvPicPr>
          <p:nvPr userDrawn="1"/>
        </p:nvPicPr>
        <p:blipFill>
          <a:blip r:embed="rId2">
            <a:alphaModFix amt="40000"/>
            <a:extLst>
              <a:ext uri="{28A0092B-C50C-407E-A947-70E740481C1C}">
                <a14:useLocalDpi xmlns:a14="http://schemas.microsoft.com/office/drawing/2010/main" val="0"/>
              </a:ext>
            </a:extLst>
          </a:blip>
          <a:srcRect l="4078" r="4078"/>
          <a:stretch/>
        </p:blipFill>
        <p:spPr>
          <a:xfrm>
            <a:off x="0" y="0"/>
            <a:ext cx="12192000" cy="6858000"/>
          </a:xfrm>
          <a:prstGeom prst="rect">
            <a:avLst/>
          </a:prstGeom>
        </p:spPr>
      </p:pic>
      <p:sp>
        <p:nvSpPr>
          <p:cNvPr id="9" name="TextBox 8">
            <a:extLst>
              <a:ext uri="{FF2B5EF4-FFF2-40B4-BE49-F238E27FC236}">
                <a16:creationId xmlns:a16="http://schemas.microsoft.com/office/drawing/2014/main" id="{16080739-B112-4462-85EB-052FE0CC9C1F}"/>
              </a:ext>
            </a:extLst>
          </p:cNvPr>
          <p:cNvSpPr txBox="1"/>
          <p:nvPr userDrawn="1"/>
        </p:nvSpPr>
        <p:spPr>
          <a:xfrm>
            <a:off x="1564512" y="2120950"/>
            <a:ext cx="9062977" cy="3354765"/>
          </a:xfrm>
          <a:prstGeom prst="rect">
            <a:avLst/>
          </a:prstGeom>
          <a:solidFill>
            <a:schemeClr val="bg1">
              <a:alpha val="40000"/>
            </a:schemeClr>
          </a:solidFill>
          <a:effectLst>
            <a:softEdge rad="63500"/>
          </a:effectLst>
        </p:spPr>
        <p:txBody>
          <a:bodyPr wrap="square" rtlCol="0">
            <a:spAutoFit/>
          </a:bodyPr>
          <a:lstStyle/>
          <a:p>
            <a:pPr algn="ctr"/>
            <a:endParaRPr lang="en-US" sz="2400" dirty="0">
              <a:solidFill>
                <a:srgbClr val="6F373A"/>
              </a:solidFill>
              <a:latin typeface="Montserrat ExtraBold" panose="00000900000000000000" pitchFamily="2" charset="0"/>
            </a:endParaRPr>
          </a:p>
          <a:p>
            <a:pPr algn="ctr"/>
            <a:r>
              <a:rPr lang="en-US" sz="4000" dirty="0">
                <a:solidFill>
                  <a:srgbClr val="6F373A"/>
                </a:solidFill>
                <a:latin typeface="Montserrat ExtraBold" panose="00000900000000000000" pitchFamily="2" charset="0"/>
              </a:rPr>
              <a:t>City of Dixon</a:t>
            </a:r>
          </a:p>
          <a:p>
            <a:pPr algn="ctr"/>
            <a:r>
              <a:rPr lang="en-US" sz="4000" dirty="0">
                <a:solidFill>
                  <a:srgbClr val="6F373A"/>
                </a:solidFill>
                <a:latin typeface="Montserrat ExtraBold" panose="00000900000000000000" pitchFamily="2" charset="0"/>
              </a:rPr>
              <a:t>Zoning Code and Map Update</a:t>
            </a:r>
          </a:p>
          <a:p>
            <a:pPr algn="ctr"/>
            <a:endParaRPr lang="en-US" dirty="0">
              <a:solidFill>
                <a:srgbClr val="6F373A"/>
              </a:solidFill>
              <a:latin typeface="Montserrat SemiBold" panose="00000700000000000000" pitchFamily="2" charset="0"/>
            </a:endParaRPr>
          </a:p>
          <a:p>
            <a:pPr algn="ctr"/>
            <a:endParaRPr lang="en-US" dirty="0">
              <a:solidFill>
                <a:srgbClr val="6F373A"/>
              </a:solidFill>
              <a:latin typeface="Montserrat SemiBold" panose="00000700000000000000" pitchFamily="2" charset="0"/>
            </a:endParaRPr>
          </a:p>
          <a:p>
            <a:pPr algn="ctr"/>
            <a:r>
              <a:rPr lang="en-US" sz="2400" dirty="0">
                <a:solidFill>
                  <a:srgbClr val="6F373A"/>
                </a:solidFill>
                <a:latin typeface="Montserrat SemiBold" panose="00000700000000000000" pitchFamily="2" charset="0"/>
              </a:rPr>
              <a:t> </a:t>
            </a:r>
          </a:p>
          <a:p>
            <a:pPr algn="ctr"/>
            <a:r>
              <a:rPr lang="en-US" sz="2400" dirty="0">
                <a:solidFill>
                  <a:srgbClr val="6F373A"/>
                </a:solidFill>
                <a:latin typeface="Montserrat SemiBold" panose="00000700000000000000" pitchFamily="2" charset="0"/>
              </a:rPr>
              <a:t> </a:t>
            </a:r>
          </a:p>
          <a:p>
            <a:pPr algn="ctr"/>
            <a:endParaRPr lang="en-US" sz="2400" dirty="0">
              <a:solidFill>
                <a:srgbClr val="6F373A"/>
              </a:solidFill>
              <a:latin typeface="Montserrat SemiBold" panose="00000700000000000000" pitchFamily="2" charset="0"/>
            </a:endParaRPr>
          </a:p>
        </p:txBody>
      </p:sp>
      <p:sp>
        <p:nvSpPr>
          <p:cNvPr id="14" name="Content Placeholder 2">
            <a:extLst>
              <a:ext uri="{FF2B5EF4-FFF2-40B4-BE49-F238E27FC236}">
                <a16:creationId xmlns:a16="http://schemas.microsoft.com/office/drawing/2014/main" id="{1252C456-C432-44ED-B457-77E8B3C233CF}"/>
              </a:ext>
            </a:extLst>
          </p:cNvPr>
          <p:cNvSpPr>
            <a:spLocks noGrp="1"/>
          </p:cNvSpPr>
          <p:nvPr>
            <p:ph idx="1" hasCustomPrompt="1"/>
          </p:nvPr>
        </p:nvSpPr>
        <p:spPr>
          <a:xfrm>
            <a:off x="2701241" y="4093854"/>
            <a:ext cx="6789517" cy="1820811"/>
          </a:xfrm>
        </p:spPr>
        <p:txBody>
          <a:bodyPr>
            <a:normAutofit/>
          </a:bodyPr>
          <a:lstStyle>
            <a:lvl1pPr marL="0" indent="0" algn="ctr">
              <a:buNone/>
              <a:defRPr sz="2400">
                <a:solidFill>
                  <a:srgbClr val="6F373A"/>
                </a:solidFill>
                <a:latin typeface="Montserrat SemiBold" panose="00000700000000000000" pitchFamily="2" charset="0"/>
              </a:defRPr>
            </a:lvl1pPr>
          </a:lstStyle>
          <a:p>
            <a:pPr lvl="0"/>
            <a:r>
              <a:rPr lang="en-US" dirty="0"/>
              <a:t>Meeting &amp; Date</a:t>
            </a:r>
          </a:p>
        </p:txBody>
      </p:sp>
    </p:spTree>
    <p:extLst>
      <p:ext uri="{BB962C8B-B14F-4D97-AF65-F5344CB8AC3E}">
        <p14:creationId xmlns:p14="http://schemas.microsoft.com/office/powerpoint/2010/main" val="166881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A picture containing outdoor, sky, grass, building&#10;&#10;Description automatically generated">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5411" b="19589"/>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0"/>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170561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25076"/>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1"/>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417038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5981" t="13053" b="16506"/>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0"/>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4059976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3C9949B-215D-45D1-A384-D88945828B8E}"/>
              </a:ext>
            </a:extLst>
          </p:cNvPr>
          <p:cNvPicPr>
            <a:picLocks noChangeAspect="1"/>
          </p:cNvPicPr>
          <p:nvPr userDrawn="1"/>
        </p:nvPicPr>
        <p:blipFill rotWithShape="1">
          <a:blip r:embed="rId2">
            <a:alphaModFix amt="60000"/>
            <a:extLst>
              <a:ext uri="{28A0092B-C50C-407E-A947-70E740481C1C}">
                <a14:useLocalDpi xmlns:a14="http://schemas.microsoft.com/office/drawing/2010/main" val="0"/>
              </a:ext>
            </a:extLst>
          </a:blip>
          <a:srcRect t="25077"/>
          <a:stretch/>
        </p:blipFill>
        <p:spPr>
          <a:xfrm>
            <a:off x="0" y="-1"/>
            <a:ext cx="12192000" cy="6858001"/>
          </a:xfrm>
          <a:prstGeom prst="rect">
            <a:avLst/>
          </a:prstGeom>
        </p:spPr>
      </p:pic>
      <p:sp>
        <p:nvSpPr>
          <p:cNvPr id="7" name="Rectangle 6">
            <a:extLst>
              <a:ext uri="{FF2B5EF4-FFF2-40B4-BE49-F238E27FC236}">
                <a16:creationId xmlns:a16="http://schemas.microsoft.com/office/drawing/2014/main" id="{EE8D1834-F425-4C54-A403-74F7A636DBD3}"/>
              </a:ext>
            </a:extLst>
          </p:cNvPr>
          <p:cNvSpPr/>
          <p:nvPr userDrawn="1"/>
        </p:nvSpPr>
        <p:spPr>
          <a:xfrm>
            <a:off x="0" y="-1"/>
            <a:ext cx="12192000" cy="6858000"/>
          </a:xfrm>
          <a:prstGeom prst="rect">
            <a:avLst/>
          </a:prstGeom>
          <a:solidFill>
            <a:srgbClr val="055E32">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0227A795-1A03-47F7-B9B5-88C87E4D93EA}"/>
              </a:ext>
            </a:extLst>
          </p:cNvPr>
          <p:cNvSpPr>
            <a:spLocks noGrp="1"/>
          </p:cNvSpPr>
          <p:nvPr>
            <p:ph idx="1" hasCustomPrompt="1"/>
          </p:nvPr>
        </p:nvSpPr>
        <p:spPr>
          <a:xfrm>
            <a:off x="838200" y="4157732"/>
            <a:ext cx="10515600" cy="842532"/>
          </a:xfrm>
        </p:spPr>
        <p:txBody>
          <a:bodyPr>
            <a:normAutofit/>
          </a:bodyPr>
          <a:lstStyle>
            <a:lvl1pPr marL="0" indent="0">
              <a:buNone/>
              <a:defRPr sz="5400">
                <a:solidFill>
                  <a:schemeClr val="bg1"/>
                </a:solidFill>
                <a:latin typeface="Montserrat ExtraBold" panose="00000900000000000000" pitchFamily="2" charset="0"/>
              </a:defRPr>
            </a:lvl1pPr>
          </a:lstStyle>
          <a:p>
            <a:pPr lvl="0"/>
            <a:r>
              <a:rPr lang="en-US" dirty="0"/>
              <a:t>Section Title</a:t>
            </a:r>
          </a:p>
        </p:txBody>
      </p:sp>
    </p:spTree>
    <p:extLst>
      <p:ext uri="{BB962C8B-B14F-4D97-AF65-F5344CB8AC3E}">
        <p14:creationId xmlns:p14="http://schemas.microsoft.com/office/powerpoint/2010/main" val="1750912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CA3D5-D328-41B8-8475-555DA3136023}"/>
              </a:ext>
            </a:extLst>
          </p:cNvPr>
          <p:cNvSpPr/>
          <p:nvPr userDrawn="1"/>
        </p:nvSpPr>
        <p:spPr>
          <a:xfrm>
            <a:off x="0" y="-36756"/>
            <a:ext cx="12192000" cy="1325563"/>
          </a:xfrm>
          <a:prstGeom prst="rect">
            <a:avLst/>
          </a:prstGeom>
          <a:solidFill>
            <a:srgbClr val="055E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444677D-B74E-4B5C-AF6E-F0507ACD567A}"/>
              </a:ext>
            </a:extLst>
          </p:cNvPr>
          <p:cNvSpPr txBox="1"/>
          <p:nvPr userDrawn="1"/>
        </p:nvSpPr>
        <p:spPr>
          <a:xfrm>
            <a:off x="838200" y="6122744"/>
            <a:ext cx="6853518" cy="400110"/>
          </a:xfrm>
          <a:prstGeom prst="rect">
            <a:avLst/>
          </a:prstGeom>
          <a:noFill/>
        </p:spPr>
        <p:txBody>
          <a:bodyPr wrap="square" rtlCol="0">
            <a:spAutoFit/>
          </a:bodyPr>
          <a:lstStyle/>
          <a:p>
            <a:r>
              <a:rPr lang="en-US" sz="2000" dirty="0">
                <a:solidFill>
                  <a:srgbClr val="6F373A"/>
                </a:solidFill>
                <a:latin typeface="Arial Black" panose="020B0A04020102020204" pitchFamily="34" charset="0"/>
              </a:rPr>
              <a:t>Zoning Code and Map Update</a:t>
            </a:r>
          </a:p>
        </p:txBody>
      </p:sp>
      <p:pic>
        <p:nvPicPr>
          <p:cNvPr id="12" name="Picture 11" descr="Logo&#10;&#10;Description automatically generated">
            <a:extLst>
              <a:ext uri="{FF2B5EF4-FFF2-40B4-BE49-F238E27FC236}">
                <a16:creationId xmlns:a16="http://schemas.microsoft.com/office/drawing/2014/main" id="{79AD8BB1-12C0-4C42-8A64-61E9E09340D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450"/>
          <a:stretch/>
        </p:blipFill>
        <p:spPr>
          <a:xfrm>
            <a:off x="9671399" y="5972263"/>
            <a:ext cx="852125" cy="885737"/>
          </a:xfrm>
          <a:prstGeom prst="rect">
            <a:avLst/>
          </a:prstGeom>
        </p:spPr>
      </p:pic>
      <p:sp>
        <p:nvSpPr>
          <p:cNvPr id="3" name="Content Placeholder 2">
            <a:extLst>
              <a:ext uri="{FF2B5EF4-FFF2-40B4-BE49-F238E27FC236}">
                <a16:creationId xmlns:a16="http://schemas.microsoft.com/office/drawing/2014/main" id="{A9AFB6C3-0BEC-4483-9B36-3DEACB2B1B08}"/>
              </a:ext>
            </a:extLst>
          </p:cNvPr>
          <p:cNvSpPr>
            <a:spLocks noGrp="1"/>
          </p:cNvSpPr>
          <p:nvPr>
            <p:ph idx="1" hasCustomPrompt="1"/>
          </p:nvPr>
        </p:nvSpPr>
        <p:spPr>
          <a:xfrm>
            <a:off x="838200" y="274207"/>
            <a:ext cx="10515600" cy="703636"/>
          </a:xfrm>
        </p:spPr>
        <p:txBody>
          <a:bodyPr>
            <a:normAutofit/>
          </a:bodyPr>
          <a:lstStyle>
            <a:lvl1pPr marL="0" indent="0">
              <a:buNone/>
              <a:defRPr sz="4400">
                <a:solidFill>
                  <a:schemeClr val="bg1"/>
                </a:solidFill>
                <a:latin typeface="Arial Black" panose="020B0A04020102020204" pitchFamily="34" charset="0"/>
              </a:defRPr>
            </a:lvl1pPr>
          </a:lstStyle>
          <a:p>
            <a:pPr lvl="0"/>
            <a:r>
              <a:rPr lang="en-US" dirty="0"/>
              <a:t>Page Title</a:t>
            </a:r>
          </a:p>
        </p:txBody>
      </p:sp>
      <p:sp>
        <p:nvSpPr>
          <p:cNvPr id="14" name="Content Placeholder 2">
            <a:extLst>
              <a:ext uri="{FF2B5EF4-FFF2-40B4-BE49-F238E27FC236}">
                <a16:creationId xmlns:a16="http://schemas.microsoft.com/office/drawing/2014/main" id="{F6816A48-A0F8-4E2E-BD4E-2063C4491239}"/>
              </a:ext>
            </a:extLst>
          </p:cNvPr>
          <p:cNvSpPr>
            <a:spLocks noGrp="1"/>
          </p:cNvSpPr>
          <p:nvPr>
            <p:ph idx="10" hasCustomPrompt="1"/>
          </p:nvPr>
        </p:nvSpPr>
        <p:spPr>
          <a:xfrm>
            <a:off x="838200" y="1580538"/>
            <a:ext cx="10515600" cy="4295463"/>
          </a:xfrm>
        </p:spPr>
        <p:txBody>
          <a:bodyPr>
            <a:normAutofit/>
          </a:bodyPr>
          <a:lstStyle>
            <a:lvl1pPr marL="571500" indent="-571500">
              <a:buFont typeface="Arial" panose="020B0604020202020204" pitchFamily="34" charset="0"/>
              <a:buChar char="•"/>
              <a:defRPr sz="2800" baseline="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US" dirty="0"/>
              <a:t>Bullets</a:t>
            </a:r>
          </a:p>
          <a:p>
            <a:pPr lvl="0"/>
            <a:r>
              <a:rPr lang="en-US" dirty="0"/>
              <a:t>Bullets</a:t>
            </a:r>
          </a:p>
        </p:txBody>
      </p:sp>
      <p:pic>
        <p:nvPicPr>
          <p:cNvPr id="16" name="Picture 15" descr="Logo, company name&#10;&#10;Description automatically generated">
            <a:extLst>
              <a:ext uri="{FF2B5EF4-FFF2-40B4-BE49-F238E27FC236}">
                <a16:creationId xmlns:a16="http://schemas.microsoft.com/office/drawing/2014/main" id="{9D433A79-47ED-4B21-A97A-6BDBB60B20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6444" y="6118128"/>
            <a:ext cx="711856" cy="594006"/>
          </a:xfrm>
          <a:prstGeom prst="rect">
            <a:avLst/>
          </a:prstGeom>
        </p:spPr>
      </p:pic>
      <p:pic>
        <p:nvPicPr>
          <p:cNvPr id="17" name="Picture 16">
            <a:extLst>
              <a:ext uri="{FF2B5EF4-FFF2-40B4-BE49-F238E27FC236}">
                <a16:creationId xmlns:a16="http://schemas.microsoft.com/office/drawing/2014/main" id="{8275146F-ACBF-4BA5-A20F-74A434D5B9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22564" y="6118128"/>
            <a:ext cx="564840" cy="556295"/>
          </a:xfrm>
          <a:prstGeom prst="rect">
            <a:avLst/>
          </a:prstGeom>
        </p:spPr>
      </p:pic>
    </p:spTree>
    <p:extLst>
      <p:ext uri="{BB962C8B-B14F-4D97-AF65-F5344CB8AC3E}">
        <p14:creationId xmlns:p14="http://schemas.microsoft.com/office/powerpoint/2010/main" val="408093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535DAE-724B-C160-B10B-53BFDD705029}"/>
              </a:ext>
            </a:extLst>
          </p:cNvPr>
          <p:cNvSpPr/>
          <p:nvPr userDrawn="1"/>
        </p:nvSpPr>
        <p:spPr>
          <a:xfrm>
            <a:off x="0" y="-36756"/>
            <a:ext cx="12192000" cy="1325563"/>
          </a:xfrm>
          <a:prstGeom prst="rect">
            <a:avLst/>
          </a:prstGeom>
          <a:solidFill>
            <a:srgbClr val="6F373A"/>
          </a:solidFill>
          <a:ln>
            <a:solidFill>
              <a:srgbClr val="6F37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B99769-5065-109D-A2A7-BA5D579FE566}"/>
              </a:ext>
            </a:extLst>
          </p:cNvPr>
          <p:cNvSpPr txBox="1"/>
          <p:nvPr userDrawn="1"/>
        </p:nvSpPr>
        <p:spPr>
          <a:xfrm>
            <a:off x="838200" y="6122744"/>
            <a:ext cx="6853518" cy="400110"/>
          </a:xfrm>
          <a:prstGeom prst="rect">
            <a:avLst/>
          </a:prstGeom>
          <a:noFill/>
        </p:spPr>
        <p:txBody>
          <a:bodyPr wrap="square" rtlCol="0">
            <a:spAutoFit/>
          </a:bodyPr>
          <a:lstStyle/>
          <a:p>
            <a:r>
              <a:rPr lang="en-US" sz="2000" dirty="0">
                <a:solidFill>
                  <a:srgbClr val="6F373A"/>
                </a:solidFill>
                <a:latin typeface="Arial Black" panose="020B0A04020102020204" pitchFamily="34" charset="0"/>
              </a:rPr>
              <a:t>Zoning Code and Map Update</a:t>
            </a:r>
          </a:p>
        </p:txBody>
      </p:sp>
      <p:sp>
        <p:nvSpPr>
          <p:cNvPr id="8" name="Content Placeholder 2">
            <a:extLst>
              <a:ext uri="{FF2B5EF4-FFF2-40B4-BE49-F238E27FC236}">
                <a16:creationId xmlns:a16="http://schemas.microsoft.com/office/drawing/2014/main" id="{40F841D2-22F1-53D0-3CC6-D9E3BC01D3F6}"/>
              </a:ext>
            </a:extLst>
          </p:cNvPr>
          <p:cNvSpPr>
            <a:spLocks noGrp="1"/>
          </p:cNvSpPr>
          <p:nvPr>
            <p:ph idx="1" hasCustomPrompt="1"/>
          </p:nvPr>
        </p:nvSpPr>
        <p:spPr>
          <a:xfrm>
            <a:off x="838200" y="274207"/>
            <a:ext cx="10515600" cy="703636"/>
          </a:xfrm>
        </p:spPr>
        <p:txBody>
          <a:bodyPr>
            <a:normAutofit/>
          </a:bodyPr>
          <a:lstStyle>
            <a:lvl1pPr marL="0" indent="0">
              <a:buNone/>
              <a:defRPr sz="4400">
                <a:solidFill>
                  <a:schemeClr val="bg1"/>
                </a:solidFill>
                <a:latin typeface="Arial Black" panose="020B0A04020102020204" pitchFamily="34" charset="0"/>
              </a:defRPr>
            </a:lvl1pPr>
          </a:lstStyle>
          <a:p>
            <a:pPr lvl="0"/>
            <a:r>
              <a:rPr lang="en-US" dirty="0"/>
              <a:t>Page Title</a:t>
            </a:r>
          </a:p>
        </p:txBody>
      </p:sp>
      <p:sp>
        <p:nvSpPr>
          <p:cNvPr id="9" name="Content Placeholder 2">
            <a:extLst>
              <a:ext uri="{FF2B5EF4-FFF2-40B4-BE49-F238E27FC236}">
                <a16:creationId xmlns:a16="http://schemas.microsoft.com/office/drawing/2014/main" id="{3E8C14FB-998F-9E2F-7465-08587BFF2C12}"/>
              </a:ext>
            </a:extLst>
          </p:cNvPr>
          <p:cNvSpPr>
            <a:spLocks noGrp="1"/>
          </p:cNvSpPr>
          <p:nvPr>
            <p:ph idx="10" hasCustomPrompt="1"/>
          </p:nvPr>
        </p:nvSpPr>
        <p:spPr>
          <a:xfrm>
            <a:off x="838200" y="1580538"/>
            <a:ext cx="10515600" cy="4295463"/>
          </a:xfrm>
        </p:spPr>
        <p:txBody>
          <a:bodyPr>
            <a:normAutofit/>
          </a:bodyPr>
          <a:lstStyle>
            <a:lvl1pPr marL="571500" indent="-571500">
              <a:buFont typeface="Arial" panose="020B0604020202020204" pitchFamily="34" charset="0"/>
              <a:buChar char="•"/>
              <a:defRPr sz="2800">
                <a:solidFill>
                  <a:schemeClr val="tx1"/>
                </a:solidFill>
                <a:latin typeface="+mn-lt"/>
                <a:ea typeface="Open Sans" panose="020B0606030504020204" pitchFamily="34" charset="0"/>
                <a:cs typeface="Open Sans" panose="020B0606030504020204" pitchFamily="34" charset="0"/>
              </a:defRPr>
            </a:lvl1pPr>
          </a:lstStyle>
          <a:p>
            <a:pPr lvl="0"/>
            <a:r>
              <a:rPr lang="en-US" dirty="0"/>
              <a:t>Bullets</a:t>
            </a:r>
          </a:p>
          <a:p>
            <a:pPr lvl="0"/>
            <a:r>
              <a:rPr lang="en-US" dirty="0"/>
              <a:t>Bullets</a:t>
            </a:r>
          </a:p>
        </p:txBody>
      </p:sp>
    </p:spTree>
    <p:extLst>
      <p:ext uri="{BB962C8B-B14F-4D97-AF65-F5344CB8AC3E}">
        <p14:creationId xmlns:p14="http://schemas.microsoft.com/office/powerpoint/2010/main" val="3258093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0599C-4207-4845-8812-015585DFEF2A}"/>
              </a:ext>
            </a:extLst>
          </p:cNvPr>
          <p:cNvSpPr>
            <a:spLocks noGrp="1"/>
          </p:cNvSpPr>
          <p:nvPr>
            <p:ph type="title"/>
          </p:nvPr>
        </p:nvSpPr>
        <p:spPr/>
        <p:txBody>
          <a:bodyPr/>
          <a:lstStyle>
            <a:lvl1pPr>
              <a:defRPr>
                <a:latin typeface="Arial Black" panose="020B0A04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BD141C0-0EFF-4680-9155-4703AB2D6621}"/>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74728E-A2C1-4BB6-8474-B18FCE761F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77D35F-9C54-40E4-B074-0D35A54D0AE5}"/>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6" name="Footer Placeholder 5">
            <a:extLst>
              <a:ext uri="{FF2B5EF4-FFF2-40B4-BE49-F238E27FC236}">
                <a16:creationId xmlns:a16="http://schemas.microsoft.com/office/drawing/2014/main" id="{CF1DEF38-A487-4E88-8F32-A87AA8E2FD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2A9DF0-F8E1-4D24-9BA4-94E7A22DF4DB}"/>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83611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6479-82AC-4464-9AC2-590C7E3F180A}"/>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9E22F04F-42B5-401E-B80D-6E410B7358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534E14-CAF6-40F6-A20A-2DFD27F60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9FE23-3050-45F7-8FE0-2839611DFC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99EC5C-B648-416D-8B8E-1C2B7594B9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B125AD-8F72-4EDE-B2E9-C7079EF627C3}"/>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8" name="Footer Placeholder 7">
            <a:extLst>
              <a:ext uri="{FF2B5EF4-FFF2-40B4-BE49-F238E27FC236}">
                <a16:creationId xmlns:a16="http://schemas.microsoft.com/office/drawing/2014/main" id="{8B758178-4B43-43BF-A75F-9E24E078E9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E2E83E-E6EF-41D5-A16D-BDBC13B786AE}"/>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98452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6FE67-1337-4D69-BA12-FB79895985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E0FB50-B2C4-46C8-AB4D-E0643BF8AEE5}"/>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4" name="Footer Placeholder 3">
            <a:extLst>
              <a:ext uri="{FF2B5EF4-FFF2-40B4-BE49-F238E27FC236}">
                <a16:creationId xmlns:a16="http://schemas.microsoft.com/office/drawing/2014/main" id="{084A7220-10D7-47FA-B925-346EAAA7A4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A722EC-0DF8-4246-ADA5-38C5EC62E52D}"/>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70386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C84AD4-A6BA-4EEF-840E-87BD0932373C}"/>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3" name="Footer Placeholder 2">
            <a:extLst>
              <a:ext uri="{FF2B5EF4-FFF2-40B4-BE49-F238E27FC236}">
                <a16:creationId xmlns:a16="http://schemas.microsoft.com/office/drawing/2014/main" id="{EC420958-E1FE-4ADF-B1EE-C2761C9650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316A65-5ED0-4946-AF20-D317DEBFBBAC}"/>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618634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3E5D-A16A-425E-AE18-865D31DCD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56CE73-63F0-40F6-85C1-022F9B5D5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C39F33-4E1F-4FB4-A696-53AAFFC92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9D86A2-5E0D-470E-B3D6-0A4FA0882C5F}"/>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6" name="Footer Placeholder 5">
            <a:extLst>
              <a:ext uri="{FF2B5EF4-FFF2-40B4-BE49-F238E27FC236}">
                <a16:creationId xmlns:a16="http://schemas.microsoft.com/office/drawing/2014/main" id="{A1F8A810-7ACF-4177-AA16-469AE3BA1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468BD2-620B-42D8-9483-98582DB93800}"/>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009496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88C3-2ECF-48DC-86A6-E3D3165CEA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0816E-54EC-425D-AC8D-DAE99ECE45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B8CC9C-4AF3-4CB3-B3CE-04CB456D17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A90BF-393C-4CA3-BDD2-9F55FA1A5C68}"/>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6" name="Footer Placeholder 5">
            <a:extLst>
              <a:ext uri="{FF2B5EF4-FFF2-40B4-BE49-F238E27FC236}">
                <a16:creationId xmlns:a16="http://schemas.microsoft.com/office/drawing/2014/main" id="{91282A5D-6E4A-4F41-9737-2000DBDB70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D906F-3BFD-48A3-BD0D-423DF865E7FB}"/>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1003393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62DBD-D9A8-4DB8-9246-09C5BB7EBF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E4CD8E-43B4-4E4B-BEA8-602E31C666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F3C8C-F790-4B2B-ADDB-28C4015FC7E2}"/>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5" name="Footer Placeholder 4">
            <a:extLst>
              <a:ext uri="{FF2B5EF4-FFF2-40B4-BE49-F238E27FC236}">
                <a16:creationId xmlns:a16="http://schemas.microsoft.com/office/drawing/2014/main" id="{C8222EA8-8FD6-4D7D-8385-591941277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50E2E-E869-42A8-88D8-708043A2C1B8}"/>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314782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BD4D9E-8FD5-424A-A690-3FAA2C794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BBD5F8-3B0A-4003-9BDD-73C53368C2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292F6-0563-4716-940A-FF72094BD43D}"/>
              </a:ext>
            </a:extLst>
          </p:cNvPr>
          <p:cNvSpPr>
            <a:spLocks noGrp="1"/>
          </p:cNvSpPr>
          <p:nvPr>
            <p:ph type="dt" sz="half" idx="10"/>
          </p:nvPr>
        </p:nvSpPr>
        <p:spPr/>
        <p:txBody>
          <a:bodyPr/>
          <a:lstStyle/>
          <a:p>
            <a:fld id="{371659F0-1D08-4432-8308-CCBA33476E55}" type="datetimeFigureOut">
              <a:rPr lang="en-US" smtClean="0"/>
              <a:t>4/2/2024</a:t>
            </a:fld>
            <a:endParaRPr lang="en-US"/>
          </a:p>
        </p:txBody>
      </p:sp>
      <p:sp>
        <p:nvSpPr>
          <p:cNvPr id="5" name="Footer Placeholder 4">
            <a:extLst>
              <a:ext uri="{FF2B5EF4-FFF2-40B4-BE49-F238E27FC236}">
                <a16:creationId xmlns:a16="http://schemas.microsoft.com/office/drawing/2014/main" id="{198F7446-272E-41A9-BACE-BA44EFF91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E67E9-F757-42FC-A5F3-054B08F14D70}"/>
              </a:ext>
            </a:extLst>
          </p:cNvPr>
          <p:cNvSpPr>
            <a:spLocks noGrp="1"/>
          </p:cNvSpPr>
          <p:nvPr>
            <p:ph type="sldNum" sz="quarter" idx="12"/>
          </p:nvPr>
        </p:nvSpPr>
        <p:spPr/>
        <p:txBody>
          <a:bodyPr/>
          <a:lstStyle/>
          <a:p>
            <a:fld id="{78C237CA-B191-4AAB-9094-4F8EC0C8B7AA}" type="slidenum">
              <a:rPr lang="en-US" smtClean="0"/>
              <a:t>‹#›</a:t>
            </a:fld>
            <a:endParaRPr lang="en-US"/>
          </a:p>
        </p:txBody>
      </p:sp>
    </p:spTree>
    <p:extLst>
      <p:ext uri="{BB962C8B-B14F-4D97-AF65-F5344CB8AC3E}">
        <p14:creationId xmlns:p14="http://schemas.microsoft.com/office/powerpoint/2010/main" val="3272615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D8AC9B-BAAB-4FB5-BD28-EA5266D2D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5F40C9-7F50-4146-92A0-FE6D9AB1F5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8371E-89ED-4D06-8134-7F98C1236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659F0-1D08-4432-8308-CCBA33476E55}" type="datetimeFigureOut">
              <a:rPr lang="en-US" smtClean="0"/>
              <a:t>4/2/2024</a:t>
            </a:fld>
            <a:endParaRPr lang="en-US"/>
          </a:p>
        </p:txBody>
      </p:sp>
      <p:sp>
        <p:nvSpPr>
          <p:cNvPr id="5" name="Footer Placeholder 4">
            <a:extLst>
              <a:ext uri="{FF2B5EF4-FFF2-40B4-BE49-F238E27FC236}">
                <a16:creationId xmlns:a16="http://schemas.microsoft.com/office/drawing/2014/main" id="{495C75FA-8BB4-4692-9BA3-8F18E533FF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D00BFA-2CF3-4FFB-8BAF-C50DE87F4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237CA-B191-4AAB-9094-4F8EC0C8B7AA}" type="slidenum">
              <a:rPr lang="en-US" smtClean="0"/>
              <a:t>‹#›</a:t>
            </a:fld>
            <a:endParaRPr lang="en-US"/>
          </a:p>
        </p:txBody>
      </p:sp>
    </p:spTree>
    <p:extLst>
      <p:ext uri="{BB962C8B-B14F-4D97-AF65-F5344CB8AC3E}">
        <p14:creationId xmlns:p14="http://schemas.microsoft.com/office/powerpoint/2010/main" val="386893476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1" r:id="rId4"/>
    <p:sldLayoutId id="2147483662" r:id="rId5"/>
    <p:sldLayoutId id="2147483650" r:id="rId6"/>
    <p:sldLayoutId id="2147483663"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rboloyan@cityofdixon.us" TargetMode="External"/><Relationship Id="rId2" Type="http://schemas.openxmlformats.org/officeDocument/2006/relationships/hyperlink" Target="http://www.cityofdixon.us/ZoningUpdate"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19.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7DD4AE-28DC-4E09-873A-409AAB7A7D0C}"/>
              </a:ext>
            </a:extLst>
          </p:cNvPr>
          <p:cNvSpPr>
            <a:spLocks noGrp="1"/>
          </p:cNvSpPr>
          <p:nvPr>
            <p:ph idx="1"/>
          </p:nvPr>
        </p:nvSpPr>
        <p:spPr>
          <a:xfrm>
            <a:off x="601074" y="4335928"/>
            <a:ext cx="10711543" cy="1820811"/>
          </a:xfrm>
        </p:spPr>
        <p:txBody>
          <a:bodyPr/>
          <a:lstStyle/>
          <a:p>
            <a:r>
              <a:rPr lang="en-US" b="1" dirty="0">
                <a:latin typeface="+mn-lt"/>
              </a:rPr>
              <a:t>CITY COUNCIL - ADOPTION HEARING</a:t>
            </a:r>
          </a:p>
          <a:p>
            <a:r>
              <a:rPr lang="en-US" dirty="0">
                <a:latin typeface="+mn-lt"/>
              </a:rPr>
              <a:t>April 2, 2024</a:t>
            </a:r>
          </a:p>
        </p:txBody>
      </p:sp>
    </p:spTree>
    <p:extLst>
      <p:ext uri="{BB962C8B-B14F-4D97-AF65-F5344CB8AC3E}">
        <p14:creationId xmlns:p14="http://schemas.microsoft.com/office/powerpoint/2010/main" val="1392572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t>The Project</a:t>
            </a:r>
          </a:p>
        </p:txBody>
      </p:sp>
      <p:sp>
        <p:nvSpPr>
          <p:cNvPr id="5" name="Content Placeholder 4">
            <a:extLst>
              <a:ext uri="{FF2B5EF4-FFF2-40B4-BE49-F238E27FC236}">
                <a16:creationId xmlns:a16="http://schemas.microsoft.com/office/drawing/2014/main" id="{BC382F34-8745-46CE-9088-3F8F29269937}"/>
              </a:ext>
            </a:extLst>
          </p:cNvPr>
          <p:cNvSpPr>
            <a:spLocks noGrp="1"/>
          </p:cNvSpPr>
          <p:nvPr>
            <p:ph idx="10"/>
          </p:nvPr>
        </p:nvSpPr>
        <p:spPr>
          <a:xfrm>
            <a:off x="838200" y="1580538"/>
            <a:ext cx="7283824" cy="4295463"/>
          </a:xfrm>
        </p:spPr>
        <p:txBody>
          <a:bodyPr/>
          <a:lstStyle/>
          <a:p>
            <a:pPr marL="0" indent="0">
              <a:lnSpc>
                <a:spcPct val="120000"/>
              </a:lnSpc>
              <a:buNone/>
            </a:pPr>
            <a:r>
              <a:rPr lang="en-US" b="1" dirty="0">
                <a:solidFill>
                  <a:srgbClr val="055E32"/>
                </a:solidFill>
              </a:rPr>
              <a:t>Dixon Zoning Code and Map Update</a:t>
            </a:r>
          </a:p>
          <a:p>
            <a:pPr>
              <a:lnSpc>
                <a:spcPct val="120000"/>
              </a:lnSpc>
            </a:pPr>
            <a:r>
              <a:rPr lang="en-US" sz="2400" b="1" i="1" dirty="0">
                <a:solidFill>
                  <a:srgbClr val="055E32"/>
                </a:solidFill>
              </a:rPr>
              <a:t>Comprehensive update </a:t>
            </a:r>
            <a:r>
              <a:rPr lang="en-US" sz="2400" dirty="0"/>
              <a:t>of the Zoning Code (Title 18 of the Dixon Municipal Code) creating a </a:t>
            </a:r>
            <a:r>
              <a:rPr lang="en-US" sz="2400" b="1" i="1" dirty="0">
                <a:solidFill>
                  <a:srgbClr val="055E32"/>
                </a:solidFill>
              </a:rPr>
              <a:t>concise and user-friendly </a:t>
            </a:r>
            <a:r>
              <a:rPr lang="en-US" sz="2400" dirty="0"/>
              <a:t>set of regulations that will implement the </a:t>
            </a:r>
            <a:r>
              <a:rPr lang="en-US" sz="2400" b="1" i="1" dirty="0">
                <a:solidFill>
                  <a:srgbClr val="055E32"/>
                </a:solidFill>
              </a:rPr>
              <a:t>General Plan’s </a:t>
            </a:r>
            <a:r>
              <a:rPr lang="en-US" sz="2400" dirty="0"/>
              <a:t>vision for neighborhood preservation and enhancement, economic development, sustainable land use, and community health.</a:t>
            </a:r>
          </a:p>
        </p:txBody>
      </p:sp>
      <p:pic>
        <p:nvPicPr>
          <p:cNvPr id="3" name="Picture 2">
            <a:extLst>
              <a:ext uri="{FF2B5EF4-FFF2-40B4-BE49-F238E27FC236}">
                <a16:creationId xmlns:a16="http://schemas.microsoft.com/office/drawing/2014/main" id="{D7C05800-C007-40ED-9E82-098A280F1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385174" y="2177936"/>
            <a:ext cx="4134222" cy="3100666"/>
          </a:xfrm>
          <a:prstGeom prst="rect">
            <a:avLst/>
          </a:prstGeom>
        </p:spPr>
      </p:pic>
    </p:spTree>
    <p:extLst>
      <p:ext uri="{BB962C8B-B14F-4D97-AF65-F5344CB8AC3E}">
        <p14:creationId xmlns:p14="http://schemas.microsoft.com/office/powerpoint/2010/main" val="142536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t>Process</a:t>
            </a:r>
          </a:p>
        </p:txBody>
      </p:sp>
      <p:sp>
        <p:nvSpPr>
          <p:cNvPr id="7" name="Content Placeholder 4">
            <a:extLst>
              <a:ext uri="{FF2B5EF4-FFF2-40B4-BE49-F238E27FC236}">
                <a16:creationId xmlns:a16="http://schemas.microsoft.com/office/drawing/2014/main" id="{258C3513-4E3F-4588-82B5-A398507E2928}"/>
              </a:ext>
            </a:extLst>
          </p:cNvPr>
          <p:cNvSpPr>
            <a:spLocks noGrp="1"/>
          </p:cNvSpPr>
          <p:nvPr>
            <p:ph idx="10"/>
          </p:nvPr>
        </p:nvSpPr>
        <p:spPr>
          <a:xfrm>
            <a:off x="647700" y="1316334"/>
            <a:ext cx="10325100" cy="4855254"/>
          </a:xfrm>
        </p:spPr>
        <p:txBody>
          <a:bodyPr>
            <a:normAutofit lnSpcReduction="10000"/>
          </a:bodyPr>
          <a:lstStyle/>
          <a:p>
            <a:pPr marL="914400">
              <a:lnSpc>
                <a:spcPct val="120000"/>
              </a:lnSpc>
              <a:spcBef>
                <a:spcPts val="600"/>
              </a:spcBef>
              <a:buClr>
                <a:srgbClr val="055E32"/>
              </a:buClr>
              <a:buSzPct val="110000"/>
              <a:buFont typeface="Wingdings 2" panose="05020102010507070707" pitchFamily="18" charset="2"/>
              <a:buChar char=""/>
            </a:pPr>
            <a:r>
              <a:rPr lang="en-US" sz="2400" dirty="0">
                <a:latin typeface="+mn-lt"/>
              </a:rPr>
              <a:t>Project Initiation, October 2021</a:t>
            </a:r>
            <a:endParaRPr lang="en-US" sz="2400" i="1" dirty="0">
              <a:solidFill>
                <a:srgbClr val="055E32"/>
              </a:solidFill>
              <a:latin typeface="+mn-lt"/>
            </a:endParaRPr>
          </a:p>
          <a:p>
            <a:pPr marL="914400">
              <a:lnSpc>
                <a:spcPct val="100000"/>
              </a:lnSpc>
              <a:spcBef>
                <a:spcPts val="600"/>
              </a:spcBef>
              <a:buClr>
                <a:srgbClr val="055E32"/>
              </a:buClr>
              <a:buSzPct val="110000"/>
              <a:buFont typeface="Wingdings 2" panose="05020102010507070707" pitchFamily="18" charset="2"/>
              <a:buChar char=""/>
            </a:pPr>
            <a:r>
              <a:rPr lang="en-US" sz="2400" dirty="0">
                <a:latin typeface="+mn-lt"/>
              </a:rPr>
              <a:t>Research and assessment, October 2021 – February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Evaluation of approach recommendations, March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Focus Area Workshops, July 2022</a:t>
            </a:r>
          </a:p>
          <a:p>
            <a:pPr marL="914400">
              <a:lnSpc>
                <a:spcPct val="110000"/>
              </a:lnSpc>
              <a:spcBef>
                <a:spcPts val="600"/>
              </a:spcBef>
              <a:buClr>
                <a:srgbClr val="055E32"/>
              </a:buClr>
              <a:buSzPct val="110000"/>
              <a:buFont typeface="Wingdings 2" panose="05020102010507070707" pitchFamily="18" charset="2"/>
              <a:buChar char=""/>
            </a:pPr>
            <a:r>
              <a:rPr lang="en-US" sz="2400" dirty="0">
                <a:latin typeface="+mn-lt"/>
              </a:rPr>
              <a:t>Community Survey – July –Aug 2022</a:t>
            </a:r>
          </a:p>
          <a:p>
            <a:pPr marL="914400">
              <a:lnSpc>
                <a:spcPct val="130000"/>
              </a:lnSpc>
              <a:spcBef>
                <a:spcPts val="600"/>
              </a:spcBef>
              <a:buClr>
                <a:srgbClr val="055E32"/>
              </a:buClr>
              <a:buSzPct val="110000"/>
              <a:buFont typeface="Wingdings 2" panose="05020102010507070707" pitchFamily="18" charset="2"/>
              <a:buChar char=""/>
            </a:pPr>
            <a:r>
              <a:rPr lang="en-US" sz="2400" dirty="0">
                <a:latin typeface="+mn-lt"/>
              </a:rPr>
              <a:t>Draft regulations and map (Study Sessions)</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District and use regulations – Jan 31, 2023</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Citywide standards – March 20, 2023</a:t>
            </a:r>
          </a:p>
          <a:p>
            <a:pPr marL="1143000" lvl="1" indent="-342900">
              <a:lnSpc>
                <a:spcPct val="100000"/>
              </a:lnSpc>
              <a:spcBef>
                <a:spcPts val="600"/>
              </a:spcBef>
              <a:buFont typeface="Wingdings" panose="05000000000000000000" pitchFamily="2" charset="2"/>
              <a:buChar char="ü"/>
            </a:pPr>
            <a:r>
              <a:rPr lang="en-US" sz="2000" i="1" dirty="0">
                <a:solidFill>
                  <a:srgbClr val="055E32"/>
                </a:solidFill>
                <a:ea typeface="Open Sans" panose="020B0606030504020204" pitchFamily="34" charset="0"/>
                <a:cs typeface="Open Sans" panose="020B0606030504020204" pitchFamily="34" charset="0"/>
              </a:rPr>
              <a:t>CMX District follow-up &amp; Administrative provisions – April 24, 2023</a:t>
            </a:r>
          </a:p>
          <a:p>
            <a:pPr marL="914400" lvl="1" indent="-571500">
              <a:lnSpc>
                <a:spcPct val="140000"/>
              </a:lnSpc>
              <a:spcBef>
                <a:spcPts val="600"/>
              </a:spcBef>
              <a:buClr>
                <a:srgbClr val="055E32"/>
              </a:buClr>
              <a:buSzPct val="110000"/>
              <a:buFont typeface="Wingdings 2" panose="05020102010507070707" pitchFamily="18" charset="2"/>
              <a:buChar char=""/>
            </a:pPr>
            <a:r>
              <a:rPr lang="en-US" dirty="0">
                <a:ea typeface="Open Sans" panose="020B0606030504020204" pitchFamily="34" charset="0"/>
                <a:cs typeface="Calibri" panose="020F0502020204030204" pitchFamily="34" charset="0"/>
              </a:rPr>
              <a:t>Draft Zoning Code and Map – Released Dec 1, 2023</a:t>
            </a:r>
          </a:p>
          <a:p>
            <a:pPr marL="914400">
              <a:lnSpc>
                <a:spcPct val="100000"/>
              </a:lnSpc>
              <a:spcBef>
                <a:spcPts val="600"/>
              </a:spcBef>
              <a:buFont typeface="Wingdings" panose="05000000000000000000" pitchFamily="2" charset="2"/>
              <a:buChar char="q"/>
            </a:pPr>
            <a:r>
              <a:rPr lang="en-US" sz="2400" b="1" dirty="0">
                <a:latin typeface="+mn-lt"/>
              </a:rPr>
              <a:t>Hearings and adoption</a:t>
            </a:r>
          </a:p>
        </p:txBody>
      </p:sp>
      <p:sp>
        <p:nvSpPr>
          <p:cNvPr id="5" name="Google Shape;139;p17">
            <a:extLst>
              <a:ext uri="{FF2B5EF4-FFF2-40B4-BE49-F238E27FC236}">
                <a16:creationId xmlns:a16="http://schemas.microsoft.com/office/drawing/2014/main" id="{90310A47-3711-4308-A9C6-E9B5F7CFCD54}"/>
              </a:ext>
            </a:extLst>
          </p:cNvPr>
          <p:cNvSpPr/>
          <p:nvPr/>
        </p:nvSpPr>
        <p:spPr>
          <a:xfrm>
            <a:off x="838200" y="5545586"/>
            <a:ext cx="3958937" cy="581908"/>
          </a:xfrm>
          <a:prstGeom prst="ellipse">
            <a:avLst/>
          </a:prstGeom>
          <a:noFill/>
          <a:ln w="158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4B4E1ED6-B3A1-4C81-84CA-79415AEB45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86945" y="1704092"/>
            <a:ext cx="2473062" cy="3200433"/>
          </a:xfrm>
          <a:prstGeom prst="rect">
            <a:avLst/>
          </a:prstGeom>
          <a:ln>
            <a:solidFill>
              <a:schemeClr val="bg1">
                <a:lumMod val="75000"/>
              </a:schemeClr>
            </a:solidFill>
          </a:ln>
        </p:spPr>
      </p:pic>
    </p:spTree>
    <p:extLst>
      <p:ext uri="{BB962C8B-B14F-4D97-AF65-F5344CB8AC3E}">
        <p14:creationId xmlns:p14="http://schemas.microsoft.com/office/powerpoint/2010/main" val="107804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Public Review Package Components</a:t>
            </a:r>
          </a:p>
        </p:txBody>
      </p:sp>
      <p:sp>
        <p:nvSpPr>
          <p:cNvPr id="2" name="Rectangle 1">
            <a:extLst>
              <a:ext uri="{FF2B5EF4-FFF2-40B4-BE49-F238E27FC236}">
                <a16:creationId xmlns:a16="http://schemas.microsoft.com/office/drawing/2014/main" id="{8EC05358-A1E7-444B-D9C8-6509EED15007}"/>
              </a:ext>
            </a:extLst>
          </p:cNvPr>
          <p:cNvSpPr/>
          <p:nvPr/>
        </p:nvSpPr>
        <p:spPr>
          <a:xfrm>
            <a:off x="0" y="1374438"/>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3" y="1374438"/>
            <a:ext cx="11157136" cy="5483562"/>
          </a:xfrm>
        </p:spPr>
        <p:txBody>
          <a:bodyPr>
            <a:noAutofit/>
          </a:bodyPr>
          <a:lstStyle/>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Zoning Code</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Zoning Map</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Associated Municipal Code Amendments</a:t>
            </a:r>
          </a:p>
          <a:p>
            <a:pPr marL="571500" lvl="1" indent="-342900">
              <a:lnSpc>
                <a:spcPct val="100000"/>
              </a:lnSpc>
              <a:spcBef>
                <a:spcPts val="600"/>
              </a:spcBef>
              <a:spcAft>
                <a:spcPts val="600"/>
              </a:spcAft>
            </a:pPr>
            <a:r>
              <a:rPr lang="en-US" b="1" dirty="0">
                <a:solidFill>
                  <a:srgbClr val="055E32"/>
                </a:solidFill>
                <a:ea typeface="Open Sans" panose="020B0606030504020204" pitchFamily="34" charset="0"/>
                <a:cs typeface="Open Sans" panose="020B0606030504020204" pitchFamily="34" charset="0"/>
              </a:rPr>
              <a:t>General Plan Amendments</a:t>
            </a:r>
          </a:p>
          <a:p>
            <a:pPr marL="571500" lvl="1" indent="-342900">
              <a:lnSpc>
                <a:spcPct val="100000"/>
              </a:lnSpc>
              <a:spcBef>
                <a:spcPts val="600"/>
              </a:spcBef>
              <a:spcAft>
                <a:spcPts val="600"/>
              </a:spcAft>
            </a:pPr>
            <a:endParaRPr lang="en-US" sz="1200" b="1" dirty="0">
              <a:solidFill>
                <a:srgbClr val="055E32"/>
              </a:solidFill>
              <a:ea typeface="Open Sans" panose="020B0606030504020204" pitchFamily="34" charset="0"/>
              <a:cs typeface="Open Sans" panose="020B0606030504020204" pitchFamily="34" charset="0"/>
            </a:endParaRPr>
          </a:p>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Planning Commission recommended adoption on 2/13/24 with revisions based on:</a:t>
            </a:r>
          </a:p>
          <a:p>
            <a:pPr marL="571500" lvl="1" indent="-342900">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Review of letter regarding concerns with minimum economic impact statement requirement for warehousing, storage, freight/trucking terminals and distribution facilities</a:t>
            </a:r>
          </a:p>
          <a:p>
            <a:pPr marL="571500" lvl="1" indent="-342900">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Distinguishing and further limiting unmanned donation boxes</a:t>
            </a:r>
          </a:p>
          <a:p>
            <a:pPr marL="571500" lvl="1" indent="-342900">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Review of Zoning Code as they relate to provisions relate to Religious Land Use and Institutionalized Persons Act (RLUIPA)</a:t>
            </a:r>
          </a:p>
          <a:p>
            <a:pPr marL="571500" lvl="1" indent="-342900">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Incorporation of staff recommended changes provided in memo provided by staff regarding clarification of residential density terminology and nonconforming provisions</a:t>
            </a:r>
          </a:p>
          <a:p>
            <a:pPr marL="571500" lvl="1" indent="-342900">
              <a:lnSpc>
                <a:spcPct val="100000"/>
              </a:lnSpc>
              <a:spcBef>
                <a:spcPts val="600"/>
              </a:spcBef>
              <a:spcAft>
                <a:spcPts val="600"/>
              </a:spcAft>
            </a:pPr>
            <a:endParaRPr lang="en-US" b="1" dirty="0">
              <a:solidFill>
                <a:srgbClr val="055E32"/>
              </a:solidFill>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25983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Zoning Code</a:t>
            </a:r>
          </a:p>
        </p:txBody>
      </p:sp>
    </p:spTree>
    <p:extLst>
      <p:ext uri="{BB962C8B-B14F-4D97-AF65-F5344CB8AC3E}">
        <p14:creationId xmlns:p14="http://schemas.microsoft.com/office/powerpoint/2010/main" val="337019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4590080"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Organized into five divisions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Division I: Introductory Provisions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II: District Regulations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III: Citywide Regulations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IV: Administration and Permits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Division V: Terms and Definitions</a:t>
            </a: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23AA8667-AE24-310C-B044-8E981BB307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85690" y="1638816"/>
            <a:ext cx="3308087" cy="4281055"/>
          </a:xfrm>
          <a:prstGeom prst="rect">
            <a:avLst/>
          </a:prstGeom>
          <a:ln>
            <a:solidFill>
              <a:schemeClr val="bg1">
                <a:lumMod val="50000"/>
              </a:schemeClr>
            </a:solidFill>
          </a:ln>
        </p:spPr>
      </p:pic>
      <p:pic>
        <p:nvPicPr>
          <p:cNvPr id="8" name="Picture 7">
            <a:extLst>
              <a:ext uri="{FF2B5EF4-FFF2-40B4-BE49-F238E27FC236}">
                <a16:creationId xmlns:a16="http://schemas.microsoft.com/office/drawing/2014/main" id="{51BEB217-C5AE-7D35-6576-32180F2ED5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47036" y="1638816"/>
            <a:ext cx="3308087" cy="4281055"/>
          </a:xfrm>
          <a:prstGeom prst="rect">
            <a:avLst/>
          </a:prstGeom>
          <a:ln>
            <a:solidFill>
              <a:schemeClr val="bg1">
                <a:lumMod val="50000"/>
              </a:schemeClr>
            </a:solidFill>
          </a:ln>
        </p:spPr>
      </p:pic>
    </p:spTree>
    <p:extLst>
      <p:ext uri="{BB962C8B-B14F-4D97-AF65-F5344CB8AC3E}">
        <p14:creationId xmlns:p14="http://schemas.microsoft.com/office/powerpoint/2010/main" val="232534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 Introductory Provisions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Establishes the overall purposes of the zoning code text and zoning map and the general rules that govern their applicability and use</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Rules of Measurement reviewed in Study Session #2</a:t>
            </a:r>
          </a:p>
          <a:p>
            <a:pPr marL="914400" lvl="2">
              <a:lnSpc>
                <a:spcPct val="100000"/>
              </a:lnSpc>
              <a:spcBef>
                <a:spcPts val="600"/>
              </a:spcBef>
            </a:pPr>
            <a:r>
              <a:rPr lang="en-US" dirty="0">
                <a:ea typeface="Open Sans" panose="020B0606030504020204" pitchFamily="34" charset="0"/>
                <a:cs typeface="Open Sans" panose="020B0606030504020204" pitchFamily="34" charset="0"/>
              </a:rPr>
              <a:t>Revisions include clarification edits and edits for consistency with other revised sections of the draft regulations</a:t>
            </a:r>
          </a:p>
          <a:p>
            <a:pPr marL="914400" lvl="2">
              <a:lnSpc>
                <a:spcPct val="100000"/>
              </a:lnSpc>
              <a:spcBef>
                <a:spcPts val="600"/>
              </a:spcBef>
            </a:pPr>
            <a:r>
              <a:rPr lang="en-US" dirty="0">
                <a:ea typeface="Open Sans" panose="020B0606030504020204" pitchFamily="34" charset="0"/>
                <a:cs typeface="Open Sans" panose="020B0606030504020204" pitchFamily="34" charset="0"/>
              </a:rPr>
              <a:t>Inclusion of provisions for determining ‘Yards’, which were missing from the earlier draft</a:t>
            </a:r>
          </a:p>
          <a:p>
            <a:pPr marL="457200" lvl="1">
              <a:lnSpc>
                <a:spcPct val="100000"/>
              </a:lnSpc>
              <a:spcBef>
                <a:spcPts val="600"/>
              </a:spcBef>
            </a:pPr>
            <a:r>
              <a:rPr lang="en-US" dirty="0">
                <a:ea typeface="Open Sans" panose="020B0606030504020204" pitchFamily="34" charset="0"/>
                <a:cs typeface="Open Sans" panose="020B0606030504020204" pitchFamily="34" charset="0"/>
              </a:rPr>
              <a:t>No additional revisions as a result of the Planning Commission recommendation</a:t>
            </a:r>
          </a:p>
          <a:p>
            <a:pPr marL="457200" lvl="1">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16936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3228" y="1363287"/>
            <a:ext cx="11688771"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 District Regulations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Zoning district-specific use allowances and development standards</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Preliminary draft reviewed in Study Session #1 and Study Session #3 (CMX)</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Revisions made for clarification and consistency and in response to study session discussion or other input received. Notable revisions include:</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Inclusion of Campus Mixed Use (CAMX) as a base zoning district and application of Specific Plan Districts as overlay districts rather than base zoning districts</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Refinements to use allowances for alignment with General Plan vision, including allowance for automotive related uses in mixed use areas elevated to Planning Commission level Use Permit to address potentially conflicting uses in mixed use areas</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Clarification that existing single family dwellings are allowed to remain in Downtown Mixed Use District; new single family dwellings are not allowed</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Removed allowance for Conditional Use Permit approval to allow detached single unit dwellings in CMX</a:t>
            </a:r>
          </a:p>
        </p:txBody>
      </p:sp>
    </p:spTree>
    <p:extLst>
      <p:ext uri="{BB962C8B-B14F-4D97-AF65-F5344CB8AC3E}">
        <p14:creationId xmlns:p14="http://schemas.microsoft.com/office/powerpoint/2010/main" val="410158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465893"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 District Regulations, continued</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Notable revisions, continued:</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Added North Jackson St and West A St to the list of streets where residential uses prohibited on the ground floor to increase pedestrian activity to the ground floor of the downtown, consistent with the General Plan </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Clarified amount of site frontage required to be occupied by a commercial use or common areas of residential development in order to meet the ‘active frontage’ requirement</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Added a clause that certificate of occupancy not be issued for a mixed use project until both residential and non residential uses are ready to issue concurrently to ensure both types of uses are developed</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Removed Broadcasting studios as an allowable use in Industrial Districts per study session comments </a:t>
            </a:r>
          </a:p>
          <a:p>
            <a:pPr marL="457200" lvl="1">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2707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834028"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 District Regulations, Planning Commission Recommendation</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Revisions pursuant to Planning Commission recommendations:</a:t>
            </a:r>
          </a:p>
          <a:p>
            <a:pPr marL="914400" lvl="2">
              <a:lnSpc>
                <a:spcPct val="100000"/>
              </a:lnSpc>
              <a:spcBef>
                <a:spcPts val="600"/>
              </a:spcBef>
            </a:pPr>
            <a:r>
              <a:rPr lang="en-US" dirty="0">
                <a:ea typeface="Open Sans" panose="020B0606030504020204" pitchFamily="34" charset="0"/>
                <a:cs typeface="Open Sans" panose="020B0606030504020204" pitchFamily="34" charset="0"/>
              </a:rPr>
              <a:t>Review Zoning Code as it relates to RLUPIA</a:t>
            </a:r>
          </a:p>
          <a:p>
            <a:pPr marL="1371600" lvl="3">
              <a:lnSpc>
                <a:spcPct val="100000"/>
              </a:lnSpc>
              <a:spcBef>
                <a:spcPts val="600"/>
              </a:spcBef>
            </a:pPr>
            <a:r>
              <a:rPr lang="en-US" dirty="0">
                <a:ea typeface="Open Sans" panose="020B0606030504020204" pitchFamily="34" charset="0"/>
                <a:cs typeface="Open Sans" panose="020B0606030504020204" pitchFamily="34" charset="0"/>
              </a:rPr>
              <a:t>Religious institutions are considered a Community Assembly use</a:t>
            </a:r>
          </a:p>
          <a:p>
            <a:pPr marL="1371600" lvl="3">
              <a:lnSpc>
                <a:spcPct val="100000"/>
              </a:lnSpc>
              <a:spcBef>
                <a:spcPts val="600"/>
              </a:spcBef>
            </a:pPr>
            <a:r>
              <a:rPr lang="en-US" dirty="0">
                <a:ea typeface="Open Sans" panose="020B0606030504020204" pitchFamily="34" charset="0"/>
                <a:cs typeface="Open Sans" panose="020B0606030504020204" pitchFamily="34" charset="0"/>
              </a:rPr>
              <a:t>Language added to purpose statement of Downtown Mixed Use District to clarify why Community Assembly uses are limited</a:t>
            </a:r>
          </a:p>
          <a:p>
            <a:pPr marL="1371600" lvl="3">
              <a:lnSpc>
                <a:spcPct val="100000"/>
              </a:lnSpc>
              <a:spcBef>
                <a:spcPts val="600"/>
              </a:spcBef>
              <a:spcAft>
                <a:spcPts val="600"/>
              </a:spcAft>
            </a:pPr>
            <a:r>
              <a:rPr lang="en-US" dirty="0">
                <a:ea typeface="Open Sans" panose="020B0606030504020204" pitchFamily="34" charset="0"/>
                <a:cs typeface="Open Sans" panose="020B0606030504020204" pitchFamily="34" charset="0"/>
              </a:rPr>
              <a:t>Removed acreage and location limitation on Community Assembly uses in CMX, CN, and CS zones </a:t>
            </a:r>
          </a:p>
          <a:p>
            <a:pPr marL="914400" lvl="2">
              <a:lnSpc>
                <a:spcPct val="100000"/>
              </a:lnSpc>
              <a:spcBef>
                <a:spcPts val="600"/>
              </a:spcBef>
            </a:pPr>
            <a:r>
              <a:rPr lang="en-US" dirty="0">
                <a:ea typeface="Open Sans" panose="020B0606030504020204" pitchFamily="34" charset="0"/>
                <a:cs typeface="Open Sans" panose="020B0606030504020204" pitchFamily="34" charset="0"/>
              </a:rPr>
              <a:t>Unmanned donation centers</a:t>
            </a:r>
          </a:p>
          <a:p>
            <a:pPr marL="1371600" lvl="3">
              <a:lnSpc>
                <a:spcPct val="100000"/>
              </a:lnSpc>
              <a:spcBef>
                <a:spcPts val="600"/>
              </a:spcBef>
            </a:pPr>
            <a:r>
              <a:rPr lang="en-US" dirty="0">
                <a:ea typeface="Open Sans" panose="020B0606030504020204" pitchFamily="34" charset="0"/>
                <a:cs typeface="Open Sans" panose="020B0606030504020204" pitchFamily="34" charset="0"/>
              </a:rPr>
              <a:t>New land use category for Donation Center/Stations to distinguish recycling from unmanned donation boxes</a:t>
            </a:r>
          </a:p>
          <a:p>
            <a:pPr marL="1371600" lvl="3">
              <a:lnSpc>
                <a:spcPct val="100000"/>
              </a:lnSpc>
              <a:spcBef>
                <a:spcPts val="600"/>
              </a:spcBef>
              <a:spcAft>
                <a:spcPts val="600"/>
              </a:spcAft>
            </a:pPr>
            <a:r>
              <a:rPr lang="en-US" dirty="0">
                <a:ea typeface="Open Sans" panose="020B0606030504020204" pitchFamily="34" charset="0"/>
                <a:cs typeface="Open Sans" panose="020B0606030504020204" pitchFamily="34" charset="0"/>
              </a:rPr>
              <a:t>Allow unmanned donation boxes in IG and IL Districts with an Administrative Use Permit</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Incorporation of staff recommended changes related to terminology for residential density</a:t>
            </a:r>
          </a:p>
          <a:p>
            <a:pPr marL="457200" lvl="1">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45348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III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0" y="1487233"/>
            <a:ext cx="12192000" cy="5096559"/>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III: Citywide Regulations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Standards that apply to all or some zoning districts throughout the City</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reviewed in Study Session #1 (Standards for Specific Uses) and Study Session #2</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Revisions made for clarification and consistency and in response to study session discussion or other input received. Notable revisions include:</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Clarified applicability of what are considered detached or attached accessory structures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Clarified that dense hedges outside of required front or street side setbacks are not subject to fence height limits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Removed the 3 ft setback from property lines for mechanical equipment for pools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Removal of standards for site distance already covered in the City’s Engineering and Design Standards </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Replacement of draft landscaping provisions related to water conservation with applicable cross-reference </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Clarification of parking location limitations in low density residential districts to ensure visibility at driveways entrances</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Adjust threshold for warehousing, storage, freight/trucking/distribution facilities where a minimum economic impact benefits is required</a:t>
            </a: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98684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III</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382766"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III: Citywide Regulations, Planning Commission Recommendation</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Revisions pursuant to Planning Commission recommendations:</a:t>
            </a:r>
          </a:p>
          <a:p>
            <a:pPr marL="914400" lvl="2">
              <a:lnSpc>
                <a:spcPct val="100000"/>
              </a:lnSpc>
              <a:spcBef>
                <a:spcPts val="600"/>
              </a:spcBef>
            </a:pPr>
            <a:r>
              <a:rPr lang="en-US" dirty="0">
                <a:ea typeface="Open Sans" panose="020B0606030504020204" pitchFamily="34" charset="0"/>
                <a:cs typeface="Open Sans" panose="020B0606030504020204" pitchFamily="34" charset="0"/>
              </a:rPr>
              <a:t>Economic Impact Statement requirement for Warehousing, Storage, Freight/Trucking Terminals and Distribution Facilities</a:t>
            </a:r>
          </a:p>
          <a:p>
            <a:pPr marL="1371600" lvl="3">
              <a:lnSpc>
                <a:spcPct val="100000"/>
              </a:lnSpc>
              <a:spcBef>
                <a:spcPts val="600"/>
              </a:spcBef>
            </a:pPr>
            <a:r>
              <a:rPr lang="en-US" dirty="0">
                <a:ea typeface="Open Sans" panose="020B0606030504020204" pitchFamily="34" charset="0"/>
                <a:cs typeface="Open Sans" panose="020B0606030504020204" pitchFamily="34" charset="0"/>
              </a:rPr>
              <a:t>Simplify section and require Economic Impact Statement for projects greater than 150,000 square feet (eliminating requirement for facilities smaller than 150,000 square feet)</a:t>
            </a:r>
          </a:p>
          <a:p>
            <a:pPr marL="1371600" lvl="3">
              <a:lnSpc>
                <a:spcPct val="100000"/>
              </a:lnSpc>
              <a:spcBef>
                <a:spcPts val="600"/>
              </a:spcBef>
            </a:pPr>
            <a:r>
              <a:rPr lang="en-US" dirty="0">
                <a:ea typeface="Open Sans" panose="020B0606030504020204" pitchFamily="34" charset="0"/>
                <a:cs typeface="Open Sans" panose="020B0606030504020204" pitchFamily="34" charset="0"/>
              </a:rPr>
              <a:t>Requires an agreement to provide offsetting benefits if Minimum Economic Impact is not met</a:t>
            </a:r>
          </a:p>
          <a:p>
            <a:pPr marL="1371600" lvl="3">
              <a:lnSpc>
                <a:spcPct val="100000"/>
              </a:lnSpc>
              <a:spcBef>
                <a:spcPts val="600"/>
              </a:spcBef>
              <a:spcAft>
                <a:spcPts val="600"/>
              </a:spcAft>
            </a:pPr>
            <a:r>
              <a:rPr lang="en-US" dirty="0">
                <a:ea typeface="Open Sans" panose="020B0606030504020204" pitchFamily="34" charset="0"/>
                <a:cs typeface="Open Sans" panose="020B0606030504020204" pitchFamily="34" charset="0"/>
              </a:rPr>
              <a:t>Allows waiver of the agreement requirement if the City Council finds the project provides overriding benefits</a:t>
            </a:r>
          </a:p>
          <a:p>
            <a:pPr marL="914400" lvl="2">
              <a:lnSpc>
                <a:spcPct val="100000"/>
              </a:lnSpc>
              <a:spcBef>
                <a:spcPts val="600"/>
              </a:spcBef>
              <a:spcAft>
                <a:spcPts val="600"/>
              </a:spcAft>
            </a:pPr>
            <a:r>
              <a:rPr lang="en-US" dirty="0">
                <a:ea typeface="Open Sans" panose="020B0606030504020204" pitchFamily="34" charset="0"/>
                <a:cs typeface="Open Sans" panose="020B0606030504020204" pitchFamily="34" charset="0"/>
              </a:rPr>
              <a:t>Incorporation of staff recommended changes related to clarification of when a nonconforming use can be reestablished in a structure that has been damaged or destroyed</a:t>
            </a:r>
            <a:endParaRPr lang="en-US" sz="20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90021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IV</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IV: Administration and Permits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Provisions for the administration of the Zoning Code</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Conveys who is responsible for making decisions on zoning applications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Presents permit approval process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Updated provisions intended to:</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Clarify decision makers and review procedures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Maintain the bulk of existing provisions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reviewed in Study Session #3</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Revisions include requirement for design review of exterior alterations of existing structures with 12 or more residential units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Provisions for Development Agreements adopted January 17, 2023 carried forward</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No additional revisions as a result of the Planning Commission recommendation</a:t>
            </a:r>
          </a:p>
          <a:p>
            <a:pPr marL="914400" lvl="2">
              <a:lnSpc>
                <a:spcPct val="100000"/>
              </a:lnSpc>
              <a:spcBef>
                <a:spcPts val="600"/>
              </a:spcBef>
              <a:spcAft>
                <a:spcPts val="600"/>
              </a:spcAft>
            </a:pPr>
            <a:endParaRPr lang="en-US" sz="20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0356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Code: Division V</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85542"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Division V: Terms and Definitions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Definitions of the land uses regulated by the Zoning Code (Use Classifications) and commonly used terms</a:t>
            </a:r>
          </a:p>
          <a:p>
            <a:pPr marL="457200" lvl="1">
              <a:lnSpc>
                <a:spcPct val="100000"/>
              </a:lnSpc>
              <a:spcBef>
                <a:spcPts val="600"/>
              </a:spcBef>
            </a:pPr>
            <a:r>
              <a:rPr lang="en-US" sz="2200" dirty="0">
                <a:ea typeface="Open Sans" panose="020B0606030504020204" pitchFamily="34" charset="0"/>
                <a:cs typeface="Open Sans" panose="020B0606030504020204" pitchFamily="34" charset="0"/>
              </a:rPr>
              <a:t>Preliminary draft Use Classifications reviewed in Study Session #1</a:t>
            </a:r>
          </a:p>
          <a:p>
            <a:pPr marL="914400" lvl="2">
              <a:lnSpc>
                <a:spcPct val="100000"/>
              </a:lnSpc>
              <a:spcBef>
                <a:spcPts val="600"/>
              </a:spcBef>
            </a:pPr>
            <a:r>
              <a:rPr lang="en-US" sz="1800" dirty="0">
                <a:ea typeface="Open Sans" panose="020B0606030504020204" pitchFamily="34" charset="0"/>
                <a:cs typeface="Open Sans" panose="020B0606030504020204" pitchFamily="34" charset="0"/>
              </a:rPr>
              <a:t>Revisions include clarification edits and edits for consistency with other revised sections of the draft regulations</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Broadcast studios incorporated into broader ‘office’ category</a:t>
            </a:r>
          </a:p>
          <a:p>
            <a:pPr marL="457200" lvl="1">
              <a:lnSpc>
                <a:spcPct val="100000"/>
              </a:lnSpc>
              <a:spcBef>
                <a:spcPts val="600"/>
              </a:spcBef>
              <a:spcAft>
                <a:spcPts val="600"/>
              </a:spcAft>
            </a:pPr>
            <a:r>
              <a:rPr lang="en-US" sz="2200" dirty="0">
                <a:ea typeface="Open Sans" panose="020B0606030504020204" pitchFamily="34" charset="0"/>
                <a:cs typeface="Open Sans" panose="020B0606030504020204" pitchFamily="34" charset="0"/>
              </a:rPr>
              <a:t>Additional revisions as a result of the Planning Commission recommendation</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New Donation Center/Station land use classification</a:t>
            </a:r>
          </a:p>
          <a:p>
            <a:pPr marL="914400" lvl="2">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Distinguishing refinements to Recycling Centers land use classification</a:t>
            </a: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sz="22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35162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Zoning Map</a:t>
            </a:r>
          </a:p>
        </p:txBody>
      </p:sp>
    </p:spTree>
    <p:extLst>
      <p:ext uri="{BB962C8B-B14F-4D97-AF65-F5344CB8AC3E}">
        <p14:creationId xmlns:p14="http://schemas.microsoft.com/office/powerpoint/2010/main" val="317915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31897" y="1475202"/>
            <a:ext cx="6546997"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Objective of the Zoning Map Update</a:t>
            </a:r>
          </a:p>
          <a:p>
            <a:pPr marL="457200" lvl="1">
              <a:lnSpc>
                <a:spcPct val="120000"/>
              </a:lnSpc>
              <a:spcBef>
                <a:spcPts val="0"/>
              </a:spcBef>
            </a:pPr>
            <a:r>
              <a:rPr lang="en-US" dirty="0">
                <a:ea typeface="Open Sans" panose="020B0606030504020204" pitchFamily="34" charset="0"/>
                <a:cs typeface="Open Sans" panose="020B0606030504020204" pitchFamily="34" charset="0"/>
              </a:rPr>
              <a:t>Implement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Add new Zoning Districts for new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Remove Zoning Districts related to obsolete General Plan Land Use Designations</a:t>
            </a:r>
          </a:p>
          <a:p>
            <a:pPr marL="457200" lvl="1">
              <a:lnSpc>
                <a:spcPct val="120000"/>
              </a:lnSpc>
              <a:spcBef>
                <a:spcPts val="0"/>
              </a:spcBef>
            </a:pPr>
            <a:endParaRPr lang="en-US" dirty="0">
              <a:ea typeface="Open Sans" panose="020B0606030504020204" pitchFamily="34" charset="0"/>
              <a:cs typeface="Open Sans" panose="020B0606030504020204" pitchFamily="34" charset="0"/>
            </a:endParaRPr>
          </a:p>
          <a:p>
            <a:pPr marL="457200" lvl="1">
              <a:lnSpc>
                <a:spcPct val="120000"/>
              </a:lnSpc>
              <a:spcBef>
                <a:spcPts val="0"/>
              </a:spcBef>
            </a:pPr>
            <a:r>
              <a:rPr lang="en-US" dirty="0">
                <a:ea typeface="Open Sans" panose="020B0606030504020204" pitchFamily="34" charset="0"/>
                <a:cs typeface="Open Sans" panose="020B0606030504020204" pitchFamily="34" charset="0"/>
              </a:rPr>
              <a:t>Make zoning easier to use and understand</a:t>
            </a:r>
          </a:p>
          <a:p>
            <a:pPr marL="914400" lvl="2">
              <a:lnSpc>
                <a:spcPct val="120000"/>
              </a:lnSpc>
              <a:spcBef>
                <a:spcPts val="0"/>
              </a:spcBef>
            </a:pPr>
            <a:r>
              <a:rPr lang="en-US" dirty="0">
                <a:ea typeface="Open Sans" panose="020B0606030504020204" pitchFamily="34" charset="0"/>
                <a:cs typeface="Open Sans" panose="020B0606030504020204" pitchFamily="34" charset="0"/>
              </a:rPr>
              <a:t>Reduce the overall number of Zoning Districts</a:t>
            </a:r>
          </a:p>
          <a:p>
            <a:pPr marL="914400" lvl="2">
              <a:lnSpc>
                <a:spcPct val="120000"/>
              </a:lnSpc>
              <a:spcBef>
                <a:spcPts val="0"/>
              </a:spcBef>
            </a:pPr>
            <a:r>
              <a:rPr lang="en-US" dirty="0">
                <a:ea typeface="Open Sans" panose="020B0606030504020204" pitchFamily="34" charset="0"/>
                <a:cs typeface="Open Sans" panose="020B0606030504020204" pitchFamily="34" charset="0"/>
              </a:rPr>
              <a:t>Consolidate similar Districts</a:t>
            </a: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graphicFrame>
        <p:nvGraphicFramePr>
          <p:cNvPr id="6" name="Table 5">
            <a:extLst>
              <a:ext uri="{FF2B5EF4-FFF2-40B4-BE49-F238E27FC236}">
                <a16:creationId xmlns:a16="http://schemas.microsoft.com/office/drawing/2014/main" id="{09D77E4E-D726-37EC-2A2D-04D40BDAD3D6}"/>
              </a:ext>
            </a:extLst>
          </p:cNvPr>
          <p:cNvGraphicFramePr>
            <a:graphicFrameLocks noGrp="1"/>
          </p:cNvGraphicFramePr>
          <p:nvPr>
            <p:extLst>
              <p:ext uri="{D42A27DB-BD31-4B8C-83A1-F6EECF244321}">
                <p14:modId xmlns:p14="http://schemas.microsoft.com/office/powerpoint/2010/main" val="652105985"/>
              </p:ext>
            </p:extLst>
          </p:nvPr>
        </p:nvGraphicFramePr>
        <p:xfrm>
          <a:off x="6515100" y="1366918"/>
          <a:ext cx="5484839" cy="4686915"/>
        </p:xfrm>
        <a:graphic>
          <a:graphicData uri="http://schemas.openxmlformats.org/drawingml/2006/table">
            <a:tbl>
              <a:tblPr firstRow="1" firstCol="1"/>
              <a:tblGrid>
                <a:gridCol w="2248785">
                  <a:extLst>
                    <a:ext uri="{9D8B030D-6E8A-4147-A177-3AD203B41FA5}">
                      <a16:colId xmlns:a16="http://schemas.microsoft.com/office/drawing/2014/main" val="56415371"/>
                    </a:ext>
                  </a:extLst>
                </a:gridCol>
                <a:gridCol w="3236054">
                  <a:extLst>
                    <a:ext uri="{9D8B030D-6E8A-4147-A177-3AD203B41FA5}">
                      <a16:colId xmlns:a16="http://schemas.microsoft.com/office/drawing/2014/main" val="1435619215"/>
                    </a:ext>
                  </a:extLst>
                </a:gridCol>
              </a:tblGrid>
              <a:tr h="254046">
                <a:tc>
                  <a:txBody>
                    <a:bodyPr/>
                    <a:lstStyle/>
                    <a:p>
                      <a:pPr marL="0" marR="0">
                        <a:lnSpc>
                          <a:spcPct val="120000"/>
                        </a:lnSpc>
                        <a:spcBef>
                          <a:spcPts val="300"/>
                        </a:spcBef>
                        <a:spcAft>
                          <a:spcPts val="300"/>
                        </a:spcAft>
                      </a:pPr>
                      <a:r>
                        <a:rPr lang="en-US" sz="900" i="1" dirty="0">
                          <a:solidFill>
                            <a:srgbClr val="000000"/>
                          </a:solidFill>
                          <a:effectLst/>
                          <a:latin typeface="Gill Sans Nova" panose="020B0602020104020203" pitchFamily="34" charset="0"/>
                          <a:ea typeface="Times New Roman" panose="02020603050405020304" pitchFamily="18" charset="0"/>
                          <a:cs typeface="Open Sans" panose="020B0606030504020204" pitchFamily="34" charset="0"/>
                        </a:rPr>
                        <a:t>General Plan 2040 Land Use Designation</a:t>
                      </a:r>
                      <a:endParaRPr lang="en-US" sz="900" i="1" dirty="0">
                        <a:effectLst/>
                        <a:latin typeface="Gill Sans Nova" panose="020B0602020104020203" pitchFamily="34" charset="0"/>
                        <a:ea typeface="Times New Roman" panose="02020603050405020304" pitchFamily="18" charset="0"/>
                        <a:cs typeface="Open Sans" panose="020B0606030504020204" pitchFamily="34" charset="0"/>
                      </a:endParaRP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BDBE84"/>
                    </a:solidFill>
                  </a:tcPr>
                </a:tc>
                <a:tc>
                  <a:txBody>
                    <a:bodyPr/>
                    <a:lstStyle/>
                    <a:p>
                      <a:pPr marL="0" marR="0">
                        <a:lnSpc>
                          <a:spcPct val="120000"/>
                        </a:lnSpc>
                        <a:spcBef>
                          <a:spcPts val="300"/>
                        </a:spcBef>
                        <a:spcAft>
                          <a:spcPts val="300"/>
                        </a:spcAft>
                      </a:pPr>
                      <a:r>
                        <a:rPr lang="en-US" sz="900" i="1" dirty="0">
                          <a:solidFill>
                            <a:srgbClr val="000000"/>
                          </a:solidFill>
                          <a:effectLst/>
                          <a:latin typeface="Gill Sans Nova" panose="020B0602020104020203" pitchFamily="34" charset="0"/>
                          <a:ea typeface="Times New Roman" panose="02020603050405020304" pitchFamily="18" charset="0"/>
                          <a:cs typeface="Open Sans" panose="020B0606030504020204" pitchFamily="34" charset="0"/>
                        </a:rPr>
                        <a:t>Proposed Zoning District</a:t>
                      </a:r>
                      <a:endParaRPr lang="en-US" sz="900" i="1" dirty="0">
                        <a:effectLst/>
                        <a:latin typeface="Gill Sans Nova" panose="020B0602020104020203" pitchFamily="34" charset="0"/>
                        <a:ea typeface="Times New Roman" panose="02020603050405020304" pitchFamily="18" charset="0"/>
                        <a:cs typeface="Open Sans" panose="020B0606030504020204" pitchFamily="34" charset="0"/>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BDBE84"/>
                    </a:solidFill>
                  </a:tcPr>
                </a:tc>
                <a:extLst>
                  <a:ext uri="{0D108BD9-81ED-4DB2-BD59-A6C34878D82A}">
                    <a16:rowId xmlns:a16="http://schemas.microsoft.com/office/drawing/2014/main" val="698152280"/>
                  </a:ext>
                </a:extLst>
              </a:tr>
              <a:tr h="224894">
                <a:tc gridSpan="2">
                  <a:txBody>
                    <a:bodyPr/>
                    <a:lstStyle/>
                    <a:p>
                      <a:pPr marL="0" marR="0">
                        <a:spcBef>
                          <a:spcPts val="300"/>
                        </a:spcBef>
                        <a:spcAft>
                          <a:spcPts val="300"/>
                        </a:spcAft>
                      </a:pPr>
                      <a:r>
                        <a:rPr lang="en-US" sz="900" b="1">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Residential Districts</a:t>
                      </a:r>
                      <a:endParaRPr lang="en-US" sz="900" b="1">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830645388"/>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Low Density Residential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Residential Low Density (RL)</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4161874307"/>
                  </a:ext>
                </a:extLst>
              </a:tr>
              <a:tr h="298767">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Medium Density Residential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Residential Medium Density (RM)</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83981513"/>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Commercial and Mixed-Use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17231111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Corridor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Corridor Mixed Use (CMX)</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603429789"/>
                  </a:ext>
                </a:extLst>
              </a:tr>
              <a:tr h="310904">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Downtown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Downtown Mixed Use (DMX)</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554297698"/>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Campus Mixed Use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Campus Mixed Use (CAMX)</a:t>
                      </a:r>
                      <a:endParaRPr lang="en-US" sz="900" dirty="0">
                        <a:effectLst/>
                        <a:latin typeface="Gill Sans Nova" panose="020B0602020104020203" pitchFamily="34" charset="0"/>
                        <a:ea typeface="Times New Roman" panose="02020603050405020304" pitchFamily="18" charset="0"/>
                        <a:cs typeface="GillSans"/>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14361924"/>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Neighborhood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Neighborhood Commercial (CN)</a:t>
                      </a:r>
                      <a:endParaRPr lang="en-US" sz="900" dirty="0">
                        <a:effectLst/>
                        <a:latin typeface="Gill Sans Nova" panose="020B0602020104020203" pitchFamily="34" charset="0"/>
                        <a:ea typeface="Times New Roman" panose="02020603050405020304" pitchFamily="18" charset="0"/>
                        <a:cs typeface="GillSans"/>
                      </a:endParaRP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93692686"/>
                  </a:ext>
                </a:extLst>
              </a:tr>
              <a:tr h="224894">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Regional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a:effectLst/>
                          <a:latin typeface="Gill Sans Nova" panose="020B0602020104020203" pitchFamily="34" charset="0"/>
                          <a:ea typeface="Times New Roman" panose="02020603050405020304" pitchFamily="18" charset="0"/>
                          <a:cs typeface="GillSans"/>
                        </a:rPr>
                        <a:t>Regional Commercial (CR)</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2869525"/>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Service Commercial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Service Commercial (CS)</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14688763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Industrial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1947816185"/>
                  </a:ext>
                </a:extLst>
              </a:tr>
              <a:tr h="224894">
                <a:tc rowSpan="2">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Industrial</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Light Industrial (IL)</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921836823"/>
                  </a:ext>
                </a:extLst>
              </a:tr>
              <a:tr h="224894">
                <a:tc vMerge="1">
                  <a:txBody>
                    <a:bodyPr/>
                    <a:lstStyle/>
                    <a:p>
                      <a:endParaRPr lang="en-US"/>
                    </a:p>
                  </a:txBody>
                  <a:tcPr/>
                </a:tc>
                <a:tc>
                  <a:txBody>
                    <a:bodyPr/>
                    <a:lstStyle/>
                    <a:p>
                      <a:r>
                        <a:rPr lang="en-US" sz="900" dirty="0">
                          <a:effectLst/>
                          <a:latin typeface="Gill Sans Nova" panose="020B0602020104020203" pitchFamily="34" charset="0"/>
                          <a:ea typeface="Times New Roman" panose="02020603050405020304" pitchFamily="18" charset="0"/>
                          <a:cs typeface="GillSans"/>
                        </a:rPr>
                        <a:t>General Industrial (IG)</a:t>
                      </a:r>
                      <a:endParaRPr lang="en-US" dirty="0"/>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69223569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Public and Semi-Public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213208228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Public Facilities</a:t>
                      </a:r>
                    </a:p>
                  </a:txBody>
                  <a:tcPr marL="18415" marR="1841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Public Facilities (PF)</a:t>
                      </a:r>
                    </a:p>
                  </a:txBody>
                  <a:tcPr marL="18415" marR="18415" marT="0" marB="0" anchor="ctr">
                    <a:lnL w="12700" cap="flat" cmpd="sng" algn="ctr">
                      <a:noFill/>
                      <a:prstDash val="solid"/>
                      <a:round/>
                      <a:headEnd type="none" w="med" len="med"/>
                      <a:tailEnd type="none" w="med" len="med"/>
                    </a:lnL>
                    <a:lnR>
                      <a:noFill/>
                    </a:lnR>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0479632"/>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Parks</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Parks and Recreation (PR)</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362120686"/>
                  </a:ext>
                </a:extLst>
              </a:tr>
              <a:tr h="224894">
                <a:tc gridSpan="2">
                  <a:txBody>
                    <a:bodyPr/>
                    <a:lstStyle/>
                    <a:p>
                      <a:pPr marL="0" marR="0">
                        <a:spcBef>
                          <a:spcPts val="300"/>
                        </a:spcBef>
                        <a:spcAft>
                          <a:spcPts val="300"/>
                        </a:spcAft>
                      </a:pPr>
                      <a:r>
                        <a:rPr lang="en-US" sz="900" b="1" dirty="0">
                          <a:solidFill>
                            <a:srgbClr val="000000"/>
                          </a:solidFill>
                          <a:effectLst/>
                          <a:latin typeface="Gill Sans Nova" panose="020B0602020104020203" pitchFamily="34" charset="0"/>
                          <a:ea typeface="Times New Roman" panose="02020603050405020304" pitchFamily="18" charset="0"/>
                          <a:cs typeface="Times New Roman" panose="02020603050405020304" pitchFamily="18" charset="0"/>
                        </a:rPr>
                        <a:t>Specific Plan Overlay Districts</a:t>
                      </a:r>
                      <a:endParaRPr lang="en-US" sz="900" b="1" dirty="0">
                        <a:effectLst/>
                        <a:latin typeface="Gill Sans Nova" panose="020B0602020104020203" pitchFamily="34" charset="0"/>
                        <a:ea typeface="Times New Roman" panose="02020603050405020304" pitchFamily="18" charset="0"/>
                        <a:cs typeface="Times New Roman" panose="02020603050405020304" pitchFamily="18" charset="0"/>
                      </a:endParaRPr>
                    </a:p>
                  </a:txBody>
                  <a:tcPr marL="18415" marR="18415" marT="0" marB="0" anchor="ctr">
                    <a:lnL>
                      <a:noFill/>
                    </a:lnL>
                    <a:lnR>
                      <a:noFill/>
                    </a:lnR>
                    <a:lnT w="12700" cap="flat" cmpd="sng" algn="ctr">
                      <a:solidFill>
                        <a:srgbClr val="D9D9D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4AC"/>
                    </a:solidFill>
                  </a:tcPr>
                </a:tc>
                <a:tc hMerge="1">
                  <a:txBody>
                    <a:bodyPr/>
                    <a:lstStyle/>
                    <a:p>
                      <a:endParaRPr lang="en-US"/>
                    </a:p>
                  </a:txBody>
                  <a:tcPr>
                    <a:lnL w="12700" cmpd="sng">
                      <a:noFill/>
                      <a:prstDash val="solid"/>
                    </a:lnL>
                    <a:lnT w="12700" cap="flat" cmpd="sng" algn="ctr">
                      <a:solidFill>
                        <a:srgbClr val="D9D9D9"/>
                      </a:solidFill>
                      <a:prstDash val="solid"/>
                      <a:round/>
                      <a:headEnd type="none" w="med" len="med"/>
                      <a:tailEnd type="none" w="med" len="med"/>
                    </a:lnT>
                  </a:tcPr>
                </a:tc>
                <a:extLst>
                  <a:ext uri="{0D108BD9-81ED-4DB2-BD59-A6C34878D82A}">
                    <a16:rowId xmlns:a16="http://schemas.microsoft.com/office/drawing/2014/main" val="3143446999"/>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Multiple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Northeast Quadrant Specific Plan Overlay District (NE-SP)</a:t>
                      </a:r>
                    </a:p>
                  </a:txBody>
                  <a:tcPr marL="18415" marR="18415" marT="0" marB="0" anchor="ctr">
                    <a:lnL w="12700" cap="flat" cmpd="sng" algn="ctr">
                      <a:solidFill>
                        <a:srgbClr val="D9D9D9"/>
                      </a:solidFill>
                      <a:prstDash val="solid"/>
                      <a:round/>
                      <a:headEnd type="none" w="med" len="med"/>
                      <a:tailEnd type="none" w="med" len="med"/>
                    </a:lnL>
                    <a:lnR>
                      <a:noFill/>
                    </a:lnR>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48183405"/>
                  </a:ext>
                </a:extLst>
              </a:tr>
              <a:tr h="224894">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Multiple</a:t>
                      </a:r>
                    </a:p>
                  </a:txBody>
                  <a:tcPr marL="18415" marR="18415" marT="0" marB="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spcBef>
                          <a:spcPts val="300"/>
                        </a:spcBef>
                        <a:spcAft>
                          <a:spcPts val="300"/>
                        </a:spcAft>
                      </a:pPr>
                      <a:r>
                        <a:rPr lang="en-US" sz="900" dirty="0">
                          <a:effectLst/>
                          <a:latin typeface="Gill Sans Nova" panose="020B0602020104020203" pitchFamily="34" charset="0"/>
                          <a:ea typeface="Times New Roman" panose="02020603050405020304" pitchFamily="18" charset="0"/>
                          <a:cs typeface="GillSans"/>
                        </a:rPr>
                        <a:t>Southwest Dixon Specific Plan Overlay District (SW-SP)</a:t>
                      </a:r>
                    </a:p>
                  </a:txBody>
                  <a:tcPr marL="18415" marR="18415" marT="0" marB="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513209717"/>
                  </a:ext>
                </a:extLst>
              </a:tr>
            </a:tbl>
          </a:graphicData>
        </a:graphic>
      </p:graphicFrame>
    </p:spTree>
    <p:extLst>
      <p:ext uri="{BB962C8B-B14F-4D97-AF65-F5344CB8AC3E}">
        <p14:creationId xmlns:p14="http://schemas.microsoft.com/office/powerpoint/2010/main" val="2960449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145260" cy="4686912"/>
          </a:xfrm>
        </p:spPr>
        <p:txBody>
          <a:bodyPr>
            <a:noAutofit/>
          </a:bodyPr>
          <a:lstStyle/>
          <a:p>
            <a:pPr marL="457200" lvl="1">
              <a:lnSpc>
                <a:spcPct val="120000"/>
              </a:lnSpc>
              <a:spcBef>
                <a:spcPts val="0"/>
              </a:spcBef>
            </a:pPr>
            <a:r>
              <a:rPr lang="en-US" dirty="0">
                <a:ea typeface="Open Sans" panose="020B0606030504020204" pitchFamily="34" charset="0"/>
                <a:cs typeface="Open Sans" panose="020B0606030504020204" pitchFamily="34" charset="0"/>
              </a:rPr>
              <a:t>New Zoning Districts to implement new General Plan Land Use Designations</a:t>
            </a:r>
          </a:p>
          <a:p>
            <a:pPr marL="914400" lvl="2">
              <a:lnSpc>
                <a:spcPct val="120000"/>
              </a:lnSpc>
              <a:spcBef>
                <a:spcPts val="0"/>
              </a:spcBef>
            </a:pPr>
            <a:r>
              <a:rPr lang="en-US" dirty="0">
                <a:ea typeface="Open Sans" panose="020B0606030504020204" pitchFamily="34" charset="0"/>
                <a:cs typeface="Open Sans" panose="020B0606030504020204" pitchFamily="34" charset="0"/>
              </a:rPr>
              <a:t>Corridor Mixed Use and Downtown Mixed Use and Campus Mixed Use </a:t>
            </a:r>
          </a:p>
          <a:p>
            <a:pPr marL="457200" lvl="1">
              <a:lnSpc>
                <a:spcPct val="120000"/>
              </a:lnSpc>
              <a:spcBef>
                <a:spcPts val="0"/>
              </a:spcBef>
            </a:pPr>
            <a:r>
              <a:rPr lang="en-US" dirty="0">
                <a:ea typeface="Open Sans" panose="020B0606030504020204" pitchFamily="34" charset="0"/>
                <a:cs typeface="Open Sans" panose="020B0606030504020204" pitchFamily="34" charset="0"/>
              </a:rPr>
              <a:t>Remove obsolete Districts that do not correspond to a General Plan Land Use Designation</a:t>
            </a:r>
          </a:p>
          <a:p>
            <a:pPr marL="914400" lvl="2">
              <a:lnSpc>
                <a:spcPct val="120000"/>
              </a:lnSpc>
              <a:spcBef>
                <a:spcPts val="0"/>
              </a:spcBef>
            </a:pPr>
            <a:r>
              <a:rPr lang="en-US" dirty="0">
                <a:ea typeface="Open Sans" panose="020B0606030504020204" pitchFamily="34" charset="0"/>
                <a:cs typeface="Open Sans" panose="020B0606030504020204" pitchFamily="34" charset="0"/>
              </a:rPr>
              <a:t>Community Commercial (CC), Professional Administrative Office (PAO), Agriculture (AG), Assembly Overlay, and Temporary (T)</a:t>
            </a:r>
          </a:p>
          <a:p>
            <a:pPr marL="457200" lvl="1">
              <a:lnSpc>
                <a:spcPct val="120000"/>
              </a:lnSpc>
              <a:spcBef>
                <a:spcPts val="0"/>
              </a:spcBef>
            </a:pPr>
            <a:r>
              <a:rPr lang="en-US" dirty="0">
                <a:ea typeface="Open Sans" panose="020B0606030504020204" pitchFamily="34" charset="0"/>
                <a:cs typeface="Open Sans" panose="020B0606030504020204" pitchFamily="34" charset="0"/>
              </a:rPr>
              <a:t>Rename Zoning Districts to reflect General Plan terminology (ex. R-1</a:t>
            </a:r>
            <a:r>
              <a:rPr lang="en-US" sz="2400" spc="-100" dirty="0">
                <a:solidFill>
                  <a:schemeClr val="tx1"/>
                </a:solidFill>
                <a:ea typeface="Open Sans" panose="020B0606030504020204" pitchFamily="34" charset="0"/>
                <a:cs typeface="Open Sans" panose="020B0606030504020204" pitchFamily="34" charset="0"/>
                <a:sym typeface="Wingdings" panose="05000000000000000000" pitchFamily="2" charset="2"/>
              </a:rPr>
              <a:t>  </a:t>
            </a:r>
            <a:r>
              <a:rPr lang="en-US" dirty="0">
                <a:ea typeface="Open Sans" panose="020B0606030504020204" pitchFamily="34" charset="0"/>
                <a:cs typeface="Open Sans" panose="020B0606030504020204" pitchFamily="34" charset="0"/>
              </a:rPr>
              <a:t>RL)</a:t>
            </a:r>
          </a:p>
          <a:p>
            <a:pPr marL="457200" lvl="1">
              <a:lnSpc>
                <a:spcPct val="120000"/>
              </a:lnSpc>
              <a:spcBef>
                <a:spcPts val="0"/>
              </a:spcBef>
            </a:pPr>
            <a:r>
              <a:rPr lang="en-US" dirty="0">
                <a:ea typeface="Open Sans" panose="020B0606030504020204" pitchFamily="34" charset="0"/>
                <a:cs typeface="Open Sans" panose="020B0606030504020204" pitchFamily="34" charset="0"/>
              </a:rPr>
              <a:t>Consolidate similar Districts (ex. RM-1, RM-2, RM-3, and RM-4)</a:t>
            </a:r>
          </a:p>
          <a:p>
            <a:pPr marL="457200" lvl="1">
              <a:lnSpc>
                <a:spcPct val="120000"/>
              </a:lnSpc>
              <a:spcBef>
                <a:spcPts val="0"/>
              </a:spcBef>
            </a:pPr>
            <a:r>
              <a:rPr lang="en-US" dirty="0">
                <a:ea typeface="Open Sans" panose="020B0606030504020204" pitchFamily="34" charset="0"/>
                <a:cs typeface="Open Sans" panose="020B0606030504020204" pitchFamily="34" charset="0"/>
              </a:rPr>
              <a:t>Include Planned Development (PD) Overlay as second map sheet</a:t>
            </a:r>
          </a:p>
          <a:p>
            <a:pPr marL="914400" lvl="2">
              <a:lnSpc>
                <a:spcPct val="120000"/>
              </a:lnSpc>
              <a:spcBef>
                <a:spcPts val="0"/>
              </a:spcBef>
            </a:pPr>
            <a:r>
              <a:rPr lang="en-US" dirty="0">
                <a:ea typeface="Open Sans" panose="020B0606030504020204" pitchFamily="34" charset="0"/>
                <a:cs typeface="Open Sans" panose="020B0606030504020204" pitchFamily="34" charset="0"/>
              </a:rPr>
              <a:t>Combined current duplicative Planned Unit District and Planned Development District</a:t>
            </a:r>
          </a:p>
        </p:txBody>
      </p:sp>
    </p:spTree>
    <p:extLst>
      <p:ext uri="{BB962C8B-B14F-4D97-AF65-F5344CB8AC3E}">
        <p14:creationId xmlns:p14="http://schemas.microsoft.com/office/powerpoint/2010/main" val="663642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4294967295"/>
          </p:nvPr>
        </p:nvSpPr>
        <p:spPr>
          <a:xfrm>
            <a:off x="838200" y="274638"/>
            <a:ext cx="11353800" cy="703262"/>
          </a:xfrm>
        </p:spPr>
        <p:txBody>
          <a:bodyPr>
            <a:normAutofit/>
          </a:bodyPr>
          <a:lstStyle/>
          <a:p>
            <a:r>
              <a:rPr lang="en-US" dirty="0"/>
              <a:t>Zoning Map</a:t>
            </a:r>
          </a:p>
        </p:txBody>
      </p:sp>
      <p:pic>
        <p:nvPicPr>
          <p:cNvPr id="6" name="Content Placeholder 5">
            <a:extLst>
              <a:ext uri="{FF2B5EF4-FFF2-40B4-BE49-F238E27FC236}">
                <a16:creationId xmlns:a16="http://schemas.microsoft.com/office/drawing/2014/main" id="{F2FD64BA-A924-920C-F1E8-56DD2051A084}"/>
              </a:ext>
            </a:extLst>
          </p:cNvPr>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2642" b="2642"/>
          <a:stretch/>
        </p:blipFill>
        <p:spPr>
          <a:xfrm>
            <a:off x="666008" y="0"/>
            <a:ext cx="10859984" cy="6858000"/>
          </a:xfrm>
        </p:spPr>
      </p:pic>
    </p:spTree>
    <p:extLst>
      <p:ext uri="{BB962C8B-B14F-4D97-AF65-F5344CB8AC3E}">
        <p14:creationId xmlns:p14="http://schemas.microsoft.com/office/powerpoint/2010/main" val="98028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FA8B9-4319-CB3F-A64F-118B10B721DB}"/>
              </a:ext>
            </a:extLst>
          </p:cNvPr>
          <p:cNvPicPr>
            <a:picLocks noChangeAspect="1"/>
          </p:cNvPicPr>
          <p:nvPr/>
        </p:nvPicPr>
        <p:blipFill rotWithShape="1">
          <a:blip r:embed="rId3">
            <a:extLst>
              <a:ext uri="{28A0092B-C50C-407E-A947-70E740481C1C}">
                <a14:useLocalDpi xmlns:a14="http://schemas.microsoft.com/office/drawing/2010/main" val="0"/>
              </a:ext>
            </a:extLst>
          </a:blip>
          <a:srcRect t="2597" b="2858"/>
          <a:stretch/>
        </p:blipFill>
        <p:spPr>
          <a:xfrm>
            <a:off x="655759" y="0"/>
            <a:ext cx="10880481" cy="6858000"/>
          </a:xfrm>
          <a:prstGeom prst="rect">
            <a:avLst/>
          </a:prstGeom>
        </p:spPr>
      </p:pic>
    </p:spTree>
    <p:extLst>
      <p:ext uri="{BB962C8B-B14F-4D97-AF65-F5344CB8AC3E}">
        <p14:creationId xmlns:p14="http://schemas.microsoft.com/office/powerpoint/2010/main" val="3101099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Zoning Map</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637308" y="1670227"/>
            <a:ext cx="11050257" cy="4913566"/>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Reclassification (5,400 parcels) </a:t>
            </a:r>
          </a:p>
          <a:p>
            <a:pPr marL="457200" lvl="1">
              <a:lnSpc>
                <a:spcPct val="120000"/>
              </a:lnSpc>
              <a:spcBef>
                <a:spcPts val="0"/>
              </a:spcBef>
            </a:pPr>
            <a:r>
              <a:rPr lang="en-US" dirty="0">
                <a:ea typeface="Open Sans" panose="020B0606030504020204" pitchFamily="34" charset="0"/>
                <a:cs typeface="Open Sans" panose="020B0606030504020204" pitchFamily="34" charset="0"/>
              </a:rPr>
              <a:t>Parcels whose existing zoning matches the corresponding General Plan land use designation (ex. R-1 current zoning, RL General Plan designation, ‘reclassified’ to RL zoning)</a:t>
            </a:r>
          </a:p>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Rezoning (731 parcels)</a:t>
            </a:r>
          </a:p>
          <a:p>
            <a:pPr marL="228600" lvl="1" indent="0">
              <a:lnSpc>
                <a:spcPct val="100000"/>
              </a:lnSpc>
              <a:spcBef>
                <a:spcPts val="600"/>
              </a:spcBef>
              <a:spcAft>
                <a:spcPts val="600"/>
              </a:spcAft>
              <a:buNone/>
            </a:pPr>
            <a:endParaRPr lang="en-US" b="1" dirty="0">
              <a:solidFill>
                <a:srgbClr val="055E32"/>
              </a:solidFill>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914400" lvl="2">
              <a:lnSpc>
                <a:spcPct val="120000"/>
              </a:lnSpc>
              <a:spcBef>
                <a:spcPts val="0"/>
              </a:spcBef>
            </a:pPr>
            <a:endParaRPr lang="en-US" dirty="0">
              <a:ea typeface="Open Sans" panose="020B0606030504020204" pitchFamily="34" charset="0"/>
              <a:cs typeface="Open Sans" panose="020B0606030504020204" pitchFamily="34" charset="0"/>
            </a:endParaRPr>
          </a:p>
          <a:p>
            <a:pPr marL="685800" lvl="2" indent="0">
              <a:lnSpc>
                <a:spcPct val="120000"/>
              </a:lnSpc>
              <a:spcBef>
                <a:spcPts val="0"/>
              </a:spcBef>
              <a:buNone/>
            </a:pPr>
            <a:endParaRPr lang="en-US"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73CDE644-EDE0-DD6F-7EB2-CC39722A5B7D}"/>
              </a:ext>
            </a:extLst>
          </p:cNvPr>
          <p:cNvPicPr>
            <a:picLocks noChangeAspect="1"/>
          </p:cNvPicPr>
          <p:nvPr/>
        </p:nvPicPr>
        <p:blipFill>
          <a:blip r:embed="rId3"/>
          <a:stretch>
            <a:fillRect/>
          </a:stretch>
        </p:blipFill>
        <p:spPr>
          <a:xfrm>
            <a:off x="959226" y="3855406"/>
            <a:ext cx="10595466" cy="1976681"/>
          </a:xfrm>
          <a:prstGeom prst="rect">
            <a:avLst/>
          </a:prstGeom>
        </p:spPr>
      </p:pic>
    </p:spTree>
    <p:extLst>
      <p:ext uri="{BB962C8B-B14F-4D97-AF65-F5344CB8AC3E}">
        <p14:creationId xmlns:p14="http://schemas.microsoft.com/office/powerpoint/2010/main" val="1494667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p:txBody>
          <a:bodyPr/>
          <a:lstStyle/>
          <a:p>
            <a:pPr algn="ctr"/>
            <a:r>
              <a:rPr lang="en-US" dirty="0">
                <a:latin typeface="Arial Black" panose="020B0A04020102020204" pitchFamily="34" charset="0"/>
              </a:rPr>
              <a:t>Municipal Code</a:t>
            </a:r>
          </a:p>
        </p:txBody>
      </p:sp>
    </p:spTree>
    <p:extLst>
      <p:ext uri="{BB962C8B-B14F-4D97-AF65-F5344CB8AC3E}">
        <p14:creationId xmlns:p14="http://schemas.microsoft.com/office/powerpoint/2010/main" val="906255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Municipal Code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064713" cy="4686912"/>
          </a:xfrm>
        </p:spPr>
        <p:txBody>
          <a:bodyPr>
            <a:noAutofit/>
          </a:bodyPr>
          <a:lstStyle/>
          <a:p>
            <a:pPr marL="228600" lvl="1" indent="0">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Amendments to other sections of the Municipal for consistency with terminology and cross references with the new Zoning Code.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Cannabis Business Pilot Program (DMC Sections 6.12.040.B.2 and 6.12.040.E)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Kennels and Catteries – Generally (DMC Section 7.03.010)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Bees (DMC section 7.04.050)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Noise control (DMC Section 9.05.010)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Emergency Medical Service First Responder Fee (DMC Section 11.14.070)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Shopping Car Regulation (DMC Section 11.15.040)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Trucks and Truck Routes within the City Limits (DMC Section 12.06.050)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Street Trees (DMC Section 13.05.030)</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Water (DMC Section 14.02.275), and </a:t>
            </a:r>
          </a:p>
          <a:p>
            <a:pPr marL="571500" lvl="1" indent="-342900">
              <a:lnSpc>
                <a:spcPct val="100000"/>
              </a:lnSpc>
              <a:spcBef>
                <a:spcPts val="0"/>
              </a:spcBef>
            </a:pPr>
            <a:r>
              <a:rPr lang="en-US" sz="2000" dirty="0">
                <a:ea typeface="Open Sans" panose="020B0606030504020204" pitchFamily="34" charset="0"/>
                <a:cs typeface="Open Sans" panose="020B0606030504020204" pitchFamily="34" charset="0"/>
              </a:rPr>
              <a:t>General Provisions of Subdivision Ordinance (DMC Section 17.01.040)</a:t>
            </a:r>
          </a:p>
          <a:p>
            <a:pPr marL="457200" lvl="1">
              <a:lnSpc>
                <a:spcPct val="100000"/>
              </a:lnSpc>
              <a:spcBef>
                <a:spcPts val="600"/>
              </a:spcBef>
              <a:spcAft>
                <a:spcPts val="600"/>
              </a:spcAft>
            </a:pPr>
            <a:endParaRPr lang="en-US"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45137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E9B6B-487C-ABAC-BE8F-9C5BB135A58B}"/>
              </a:ext>
            </a:extLst>
          </p:cNvPr>
          <p:cNvSpPr>
            <a:spLocks noGrp="1"/>
          </p:cNvSpPr>
          <p:nvPr>
            <p:ph idx="1"/>
          </p:nvPr>
        </p:nvSpPr>
        <p:spPr>
          <a:xfrm>
            <a:off x="605643" y="4157732"/>
            <a:ext cx="11020300" cy="842532"/>
          </a:xfrm>
        </p:spPr>
        <p:txBody>
          <a:bodyPr>
            <a:normAutofit/>
          </a:bodyPr>
          <a:lstStyle/>
          <a:p>
            <a:pPr algn="ctr"/>
            <a:r>
              <a:rPr lang="en-US" dirty="0">
                <a:latin typeface="Arial Black" panose="020B0A04020102020204" pitchFamily="34" charset="0"/>
              </a:rPr>
              <a:t>General Plan Amendments</a:t>
            </a:r>
          </a:p>
        </p:txBody>
      </p:sp>
    </p:spTree>
    <p:extLst>
      <p:ext uri="{BB962C8B-B14F-4D97-AF65-F5344CB8AC3E}">
        <p14:creationId xmlns:p14="http://schemas.microsoft.com/office/powerpoint/2010/main" val="4186196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General Plan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064713" cy="4686912"/>
          </a:xfrm>
        </p:spPr>
        <p:txBody>
          <a:bodyPr>
            <a:noAutofit/>
          </a:bodyPr>
          <a:lstStyle/>
          <a:p>
            <a:pPr marL="457200" lvl="1">
              <a:lnSpc>
                <a:spcPct val="100000"/>
              </a:lnSpc>
              <a:spcBef>
                <a:spcPts val="600"/>
              </a:spcBef>
              <a:spcAft>
                <a:spcPts val="600"/>
              </a:spcAft>
            </a:pPr>
            <a:r>
              <a:rPr lang="en-US" b="1" dirty="0">
                <a:ea typeface="Open Sans" panose="020B0606030504020204" pitchFamily="34" charset="0"/>
                <a:cs typeface="Open Sans" panose="020B0606030504020204" pitchFamily="34" charset="0"/>
              </a:rPr>
              <a:t>“Downtown Mixed Use” (DMU) and “Campus Mixed Use” (CAMU) land use designation descriptions. </a:t>
            </a:r>
            <a:r>
              <a:rPr lang="en-US" dirty="0">
                <a:ea typeface="Open Sans" panose="020B0606030504020204" pitchFamily="34" charset="0"/>
                <a:cs typeface="Open Sans" panose="020B0606030504020204" pitchFamily="34" charset="0"/>
              </a:rPr>
              <a:t>Clarify the intent, rules, and standards of the land use designations</a:t>
            </a:r>
            <a:endParaRPr lang="en-US" b="1" dirty="0">
              <a:ea typeface="Open Sans" panose="020B0606030504020204" pitchFamily="34" charset="0"/>
              <a:cs typeface="Open Sans" panose="020B0606030504020204" pitchFamily="34" charset="0"/>
            </a:endParaRPr>
          </a:p>
          <a:p>
            <a:pPr marL="457200" lvl="1">
              <a:lnSpc>
                <a:spcPct val="100000"/>
              </a:lnSpc>
              <a:spcBef>
                <a:spcPts val="600"/>
              </a:spcBef>
              <a:spcAft>
                <a:spcPts val="600"/>
              </a:spcAft>
            </a:pPr>
            <a:r>
              <a:rPr lang="en-US" b="1" dirty="0">
                <a:ea typeface="Open Sans" panose="020B0606030504020204" pitchFamily="34" charset="0"/>
                <a:cs typeface="Open Sans" panose="020B0606030504020204" pitchFamily="34" charset="0"/>
              </a:rPr>
              <a:t>Land Use Map Amendments. </a:t>
            </a:r>
            <a:r>
              <a:rPr lang="en-US" dirty="0">
                <a:ea typeface="Open Sans" panose="020B0606030504020204" pitchFamily="34" charset="0"/>
                <a:cs typeface="Open Sans" panose="020B0606030504020204" pitchFamily="34" charset="0"/>
              </a:rPr>
              <a:t>Correct the General Plan land use designation on certain parcels to correct mapping errors that occurred in development of General Plan Land Use map</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Notice was sent to CAMU, DMU, and land use map amendment affected properties, published in the paper, and emailed to the email distribution list </a:t>
            </a:r>
          </a:p>
        </p:txBody>
      </p:sp>
    </p:spTree>
    <p:extLst>
      <p:ext uri="{BB962C8B-B14F-4D97-AF65-F5344CB8AC3E}">
        <p14:creationId xmlns:p14="http://schemas.microsoft.com/office/powerpoint/2010/main" val="1302312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General Plan Text Amendments</a:t>
            </a:r>
          </a:p>
        </p:txBody>
      </p:sp>
      <p:sp>
        <p:nvSpPr>
          <p:cNvPr id="7" name="Content Placeholder 4">
            <a:extLst>
              <a:ext uri="{FF2B5EF4-FFF2-40B4-BE49-F238E27FC236}">
                <a16:creationId xmlns:a16="http://schemas.microsoft.com/office/drawing/2014/main" id="{A8F349C4-10A2-4072-8AD5-CFA84FDC89E6}"/>
              </a:ext>
            </a:extLst>
          </p:cNvPr>
          <p:cNvSpPr>
            <a:spLocks noGrp="1"/>
          </p:cNvSpPr>
          <p:nvPr>
            <p:ph idx="10"/>
          </p:nvPr>
        </p:nvSpPr>
        <p:spPr>
          <a:xfrm>
            <a:off x="504434" y="1487234"/>
            <a:ext cx="11353800" cy="4686912"/>
          </a:xfrm>
        </p:spPr>
        <p:txBody>
          <a:bodyPr>
            <a:noAutofit/>
          </a:bodyPr>
          <a:lstStyle/>
          <a:p>
            <a:pPr marL="457200" lvl="1">
              <a:lnSpc>
                <a:spcPct val="100000"/>
              </a:lnSpc>
              <a:spcBef>
                <a:spcPts val="300"/>
              </a:spcBef>
              <a:spcAft>
                <a:spcPts val="300"/>
              </a:spcAft>
            </a:pPr>
            <a:r>
              <a:rPr lang="en-US" b="1" dirty="0">
                <a:ea typeface="Open Sans" panose="020B0606030504020204" pitchFamily="34" charset="0"/>
                <a:cs typeface="Open Sans" panose="020B0606030504020204" pitchFamily="34" charset="0"/>
              </a:rPr>
              <a:t>Downtown Mixed Use (DMU). </a:t>
            </a:r>
            <a:endParaRPr lang="en-US" dirty="0">
              <a:ea typeface="Open Sans" panose="020B0606030504020204" pitchFamily="34" charset="0"/>
              <a:cs typeface="Open Sans" panose="020B0606030504020204" pitchFamily="34" charset="0"/>
            </a:endParaRP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Allow single or mixed-use development on small or large parcels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Active uses must be located on the ground floor along primary corridors</a:t>
            </a:r>
          </a:p>
          <a:p>
            <a:pPr marL="914400" lvl="2">
              <a:lnSpc>
                <a:spcPct val="100000"/>
              </a:lnSpc>
              <a:spcBef>
                <a:spcPts val="300"/>
              </a:spcBef>
              <a:spcAft>
                <a:spcPts val="600"/>
              </a:spcAft>
            </a:pPr>
            <a:r>
              <a:rPr lang="en-US" dirty="0">
                <a:ea typeface="Open Sans" panose="020B0606030504020204" pitchFamily="34" charset="0"/>
                <a:cs typeface="Open Sans" panose="020B0606030504020204" pitchFamily="34" charset="0"/>
              </a:rPr>
              <a:t>Aim to allow greater flexibility of mixed-use development opportunities within the downtown area</a:t>
            </a:r>
          </a:p>
          <a:p>
            <a:pPr marL="457200" lvl="1">
              <a:lnSpc>
                <a:spcPct val="100000"/>
              </a:lnSpc>
              <a:spcBef>
                <a:spcPts val="600"/>
              </a:spcBef>
              <a:spcAft>
                <a:spcPts val="300"/>
              </a:spcAft>
            </a:pPr>
            <a:r>
              <a:rPr lang="en-US" b="1" dirty="0">
                <a:ea typeface="Open Sans" panose="020B0606030504020204" pitchFamily="34" charset="0"/>
                <a:cs typeface="Open Sans" panose="020B0606030504020204" pitchFamily="34" charset="0"/>
              </a:rPr>
              <a:t>Campus Mixed Use (CMU).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Objective standards to clarify the mix and intensity of uses allowed in the CAMU to reflect the intent and desire for the area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Recent State law limits a city’s ability to regulate certain projects based only on objective standards </a:t>
            </a:r>
          </a:p>
          <a:p>
            <a:pPr marL="914400" lvl="2">
              <a:lnSpc>
                <a:spcPct val="100000"/>
              </a:lnSpc>
              <a:spcBef>
                <a:spcPts val="300"/>
              </a:spcBef>
              <a:spcAft>
                <a:spcPts val="300"/>
              </a:spcAft>
            </a:pPr>
            <a:r>
              <a:rPr lang="en-US" dirty="0">
                <a:ea typeface="Open Sans" panose="020B0606030504020204" pitchFamily="34" charset="0"/>
                <a:cs typeface="Open Sans" panose="020B0606030504020204" pitchFamily="34" charset="0"/>
              </a:rPr>
              <a:t>Refinements are necessary to maintain the city’s desire to have the area develop with predominantly non-residential uses that generate sales tax, employment or services for surrounding residents, while allowing for supporting residential development as a secondary use</a:t>
            </a:r>
          </a:p>
        </p:txBody>
      </p:sp>
    </p:spTree>
    <p:extLst>
      <p:ext uri="{BB962C8B-B14F-4D97-AF65-F5344CB8AC3E}">
        <p14:creationId xmlns:p14="http://schemas.microsoft.com/office/powerpoint/2010/main" val="237071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166255" y="274206"/>
            <a:ext cx="5771408" cy="913325"/>
          </a:xfrm>
        </p:spPr>
        <p:txBody>
          <a:bodyPr>
            <a:normAutofit fontScale="77500" lnSpcReduction="20000"/>
          </a:bodyPr>
          <a:lstStyle/>
          <a:p>
            <a:r>
              <a:rPr lang="en-US" dirty="0"/>
              <a:t>General Plan Land</a:t>
            </a:r>
            <a:br>
              <a:rPr lang="en-US" dirty="0"/>
            </a:br>
            <a:r>
              <a:rPr lang="en-US" dirty="0"/>
              <a:t>Use Map Amendments</a:t>
            </a:r>
          </a:p>
        </p:txBody>
      </p:sp>
      <p:pic>
        <p:nvPicPr>
          <p:cNvPr id="6" name="Picture 5">
            <a:extLst>
              <a:ext uri="{FF2B5EF4-FFF2-40B4-BE49-F238E27FC236}">
                <a16:creationId xmlns:a16="http://schemas.microsoft.com/office/drawing/2014/main" id="{D1E704F1-021E-D709-3286-A09D11843BC1}"/>
              </a:ext>
            </a:extLst>
          </p:cNvPr>
          <p:cNvPicPr>
            <a:picLocks noChangeAspect="1"/>
          </p:cNvPicPr>
          <p:nvPr/>
        </p:nvPicPr>
        <p:blipFill rotWithShape="1">
          <a:blip r:embed="rId3">
            <a:extLst>
              <a:ext uri="{28A0092B-C50C-407E-A947-70E740481C1C}">
                <a14:useLocalDpi xmlns:a14="http://schemas.microsoft.com/office/drawing/2010/main" val="0"/>
              </a:ext>
            </a:extLst>
          </a:blip>
          <a:srcRect l="2284" t="2771" r="42073" b="5281"/>
          <a:stretch/>
        </p:blipFill>
        <p:spPr>
          <a:xfrm>
            <a:off x="5937663" y="-32152"/>
            <a:ext cx="6254338" cy="6890152"/>
          </a:xfrm>
          <a:prstGeom prst="rect">
            <a:avLst/>
          </a:prstGeom>
        </p:spPr>
      </p:pic>
      <p:sp>
        <p:nvSpPr>
          <p:cNvPr id="2" name="Content Placeholder 4">
            <a:extLst>
              <a:ext uri="{FF2B5EF4-FFF2-40B4-BE49-F238E27FC236}">
                <a16:creationId xmlns:a16="http://schemas.microsoft.com/office/drawing/2014/main" id="{CF279B45-45F2-2430-CF2A-93340174ABE4}"/>
              </a:ext>
            </a:extLst>
          </p:cNvPr>
          <p:cNvSpPr>
            <a:spLocks noGrp="1"/>
          </p:cNvSpPr>
          <p:nvPr>
            <p:ph idx="10"/>
          </p:nvPr>
        </p:nvSpPr>
        <p:spPr>
          <a:xfrm>
            <a:off x="-128612" y="1528255"/>
            <a:ext cx="5433229" cy="1326304"/>
          </a:xfrm>
        </p:spPr>
        <p:txBody>
          <a:bodyPr>
            <a:noAutofit/>
          </a:bodyPr>
          <a:lstStyle/>
          <a:p>
            <a:pPr marL="685800" lvl="2" indent="0" algn="ctr">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Updates to align with current zoning, ownership, and use discovered through parcel by parcel analysis conducted in preparation of the Draft Zoning Map</a:t>
            </a:r>
          </a:p>
        </p:txBody>
      </p:sp>
      <p:pic>
        <p:nvPicPr>
          <p:cNvPr id="3" name="Picture 2">
            <a:extLst>
              <a:ext uri="{FF2B5EF4-FFF2-40B4-BE49-F238E27FC236}">
                <a16:creationId xmlns:a16="http://schemas.microsoft.com/office/drawing/2014/main" id="{B6FC6B74-F586-FF45-C1D3-8725BFA7785D}"/>
              </a:ext>
            </a:extLst>
          </p:cNvPr>
          <p:cNvPicPr>
            <a:picLocks noChangeAspect="1"/>
          </p:cNvPicPr>
          <p:nvPr/>
        </p:nvPicPr>
        <p:blipFill rotWithShape="1">
          <a:blip r:embed="rId3">
            <a:extLst>
              <a:ext uri="{28A0092B-C50C-407E-A947-70E740481C1C}">
                <a14:useLocalDpi xmlns:a14="http://schemas.microsoft.com/office/drawing/2010/main" val="0"/>
              </a:ext>
            </a:extLst>
          </a:blip>
          <a:srcRect l="64180" t="20416" r="4998" b="55296"/>
          <a:stretch/>
        </p:blipFill>
        <p:spPr>
          <a:xfrm>
            <a:off x="887547" y="3220491"/>
            <a:ext cx="4857007" cy="2551580"/>
          </a:xfrm>
          <a:prstGeom prst="rect">
            <a:avLst/>
          </a:prstGeom>
        </p:spPr>
      </p:pic>
    </p:spTree>
    <p:extLst>
      <p:ext uri="{BB962C8B-B14F-4D97-AF65-F5344CB8AC3E}">
        <p14:creationId xmlns:p14="http://schemas.microsoft.com/office/powerpoint/2010/main" val="2076470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CEQA</a:t>
            </a:r>
          </a:p>
        </p:txBody>
      </p:sp>
    </p:spTree>
    <p:extLst>
      <p:ext uri="{BB962C8B-B14F-4D97-AF65-F5344CB8AC3E}">
        <p14:creationId xmlns:p14="http://schemas.microsoft.com/office/powerpoint/2010/main" val="681587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CEQA</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659082" y="1745722"/>
            <a:ext cx="10515599" cy="4332463"/>
          </a:xfrm>
          <a:prstGeom prst="rect">
            <a:avLst/>
          </a:prstGeom>
        </p:spPr>
        <p:txBody>
          <a:bodyPr vert="horz" lIns="91440" tIns="45720" rIns="91440" bIns="45720" rtlCol="0">
            <a:norm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lnSpc>
                <a:spcPct val="100000"/>
              </a:lnSpc>
              <a:spcBef>
                <a:spcPts val="600"/>
              </a:spcBef>
              <a:spcAft>
                <a:spcPts val="600"/>
              </a:spcAft>
              <a:buNone/>
            </a:pPr>
            <a:r>
              <a:rPr lang="en-US" dirty="0">
                <a:ea typeface="Open Sans" panose="020B0606030504020204" pitchFamily="34" charset="0"/>
                <a:cs typeface="Open Sans" panose="020B0606030504020204" pitchFamily="34" charset="0"/>
              </a:rPr>
              <a:t>No further environmental review is required for the project.</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The Environmental Impact Report that was certified for the original General Plan 2040 applies to this project and there are no additional significant impacts, pursuant to CEQA Guidelines section 15162 (Subsequent EIR). </a:t>
            </a:r>
          </a:p>
          <a:p>
            <a:pPr marL="457200" lvl="1">
              <a:lnSpc>
                <a:spcPct val="100000"/>
              </a:lnSpc>
              <a:spcBef>
                <a:spcPts val="600"/>
              </a:spcBef>
              <a:spcAft>
                <a:spcPts val="600"/>
              </a:spcAft>
            </a:pPr>
            <a:r>
              <a:rPr lang="en-US" dirty="0">
                <a:ea typeface="Open Sans" panose="020B0606030504020204" pitchFamily="34" charset="0"/>
                <a:cs typeface="Open Sans" panose="020B0606030504020204" pitchFamily="34" charset="0"/>
              </a:rPr>
              <a:t>This project is also exempt from environmental review, pursuant to CEQA Guidelines section 15061(b)(3) (Commonsense Exemption).</a:t>
            </a:r>
          </a:p>
        </p:txBody>
      </p:sp>
    </p:spTree>
    <p:extLst>
      <p:ext uri="{BB962C8B-B14F-4D97-AF65-F5344CB8AC3E}">
        <p14:creationId xmlns:p14="http://schemas.microsoft.com/office/powerpoint/2010/main" val="3215664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Public Comments Received </a:t>
            </a:r>
          </a:p>
        </p:txBody>
      </p:sp>
    </p:spTree>
    <p:extLst>
      <p:ext uri="{BB962C8B-B14F-4D97-AF65-F5344CB8AC3E}">
        <p14:creationId xmlns:p14="http://schemas.microsoft.com/office/powerpoint/2010/main" val="2852954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Public Comments Received</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838200" y="1745722"/>
            <a:ext cx="11061032" cy="4332463"/>
          </a:xfrm>
          <a:prstGeom prst="rect">
            <a:avLst/>
          </a:prstGeom>
        </p:spPr>
        <p:txBody>
          <a:bodyPr vert="horz" lIns="91440" tIns="45720" rIns="91440" bIns="45720" rtlCol="0">
            <a:normAutofit lnSpcReduction="10000"/>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55E32"/>
                </a:solidFill>
                <a:latin typeface="+mn-lt"/>
              </a:rPr>
              <a:t>Prior to Study Session – Included in staff report</a:t>
            </a:r>
          </a:p>
          <a:p>
            <a:r>
              <a:rPr lang="en-US" sz="2600" dirty="0">
                <a:solidFill>
                  <a:srgbClr val="055E32"/>
                </a:solidFill>
                <a:latin typeface="+mn-lt"/>
              </a:rPr>
              <a:t>Since Study session thru City Council Mtg – Included in staff report or supplemental </a:t>
            </a:r>
          </a:p>
          <a:p>
            <a:pPr lvl="2"/>
            <a:r>
              <a:rPr lang="en-US" dirty="0"/>
              <a:t>Letter &amp; email from Michael Sawyer, 12/1/23 &amp; 2/11/24</a:t>
            </a:r>
          </a:p>
          <a:p>
            <a:pPr lvl="2"/>
            <a:r>
              <a:rPr lang="en-US" dirty="0"/>
              <a:t>Letter from Stanton Hales, 2/4/24</a:t>
            </a:r>
          </a:p>
          <a:p>
            <a:pPr lvl="2"/>
            <a:r>
              <a:rPr lang="en-US" dirty="0"/>
              <a:t>Letter from Calvary Church re DMX zoning and churches, 2/12/24</a:t>
            </a:r>
          </a:p>
          <a:p>
            <a:pPr lvl="2"/>
            <a:r>
              <a:rPr lang="en-US" dirty="0"/>
              <a:t>Letter from Ginger Emerson re variety of topics with prior letters attached, 2/13/24</a:t>
            </a:r>
          </a:p>
          <a:p>
            <a:pPr lvl="2"/>
            <a:r>
              <a:rPr lang="en-US" dirty="0"/>
              <a:t>Letter from Marcus LoDuca Re warehouse distribution uses and new econ benefit section, 2/13/24</a:t>
            </a:r>
          </a:p>
          <a:p>
            <a:pPr lvl="2"/>
            <a:r>
              <a:rPr lang="en-US" dirty="0"/>
              <a:t>Letter from Nick </a:t>
            </a:r>
            <a:r>
              <a:rPr lang="en-US" dirty="0" err="1"/>
              <a:t>Avdis</a:t>
            </a:r>
            <a:r>
              <a:rPr lang="en-US" dirty="0"/>
              <a:t> Re warehouse distribution uses and new econ benefit section, 3/11/24</a:t>
            </a:r>
          </a:p>
          <a:p>
            <a:pPr lvl="2"/>
            <a:r>
              <a:rPr lang="en-US" dirty="0"/>
              <a:t>Letter from </a:t>
            </a:r>
            <a:r>
              <a:rPr lang="en-US" dirty="0" err="1"/>
              <a:t>Yoche</a:t>
            </a:r>
            <a:r>
              <a:rPr lang="en-US" dirty="0"/>
              <a:t> </a:t>
            </a:r>
            <a:r>
              <a:rPr lang="en-US" dirty="0" err="1"/>
              <a:t>Dehe</a:t>
            </a:r>
            <a:r>
              <a:rPr lang="en-US" dirty="0"/>
              <a:t>, 3/25/24</a:t>
            </a:r>
          </a:p>
          <a:p>
            <a:pPr lvl="2"/>
            <a:r>
              <a:rPr lang="en-US" dirty="0"/>
              <a:t>Letter from Chad Roberts Re single family in CMX, 3/28/24</a:t>
            </a:r>
          </a:p>
          <a:p>
            <a:pPr lvl="2"/>
            <a:r>
              <a:rPr lang="en-US" dirty="0"/>
              <a:t>Letter from Ginger Emerson, 4/1/24</a:t>
            </a:r>
          </a:p>
          <a:p>
            <a:pPr lvl="2"/>
            <a:endParaRPr lang="en-US" dirty="0">
              <a:solidFill>
                <a:srgbClr val="055E32"/>
              </a:solidFill>
            </a:endParaRPr>
          </a:p>
        </p:txBody>
      </p:sp>
      <p:sp>
        <p:nvSpPr>
          <p:cNvPr id="3" name="Content Placeholder 2">
            <a:extLst>
              <a:ext uri="{FF2B5EF4-FFF2-40B4-BE49-F238E27FC236}">
                <a16:creationId xmlns:a16="http://schemas.microsoft.com/office/drawing/2014/main" id="{D7644639-5596-51E9-2E21-0531871BF1B4}"/>
              </a:ext>
            </a:extLst>
          </p:cNvPr>
          <p:cNvSpPr txBox="1">
            <a:spLocks/>
          </p:cNvSpPr>
          <p:nvPr/>
        </p:nvSpPr>
        <p:spPr>
          <a:xfrm>
            <a:off x="6441374" y="1745722"/>
            <a:ext cx="5006439"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4000" b="1" dirty="0"/>
          </a:p>
        </p:txBody>
      </p:sp>
    </p:spTree>
    <p:extLst>
      <p:ext uri="{BB962C8B-B14F-4D97-AF65-F5344CB8AC3E}">
        <p14:creationId xmlns:p14="http://schemas.microsoft.com/office/powerpoint/2010/main" val="1640810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AB0B-D9E0-FD20-B0F8-7F9A3E18832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DC9D0A2-2570-0E35-A67A-F4512D4F166D}"/>
              </a:ext>
            </a:extLst>
          </p:cNvPr>
          <p:cNvSpPr>
            <a:spLocks noGrp="1"/>
          </p:cNvSpPr>
          <p:nvPr>
            <p:ph idx="1"/>
          </p:nvPr>
        </p:nvSpPr>
        <p:spPr/>
        <p:txBody>
          <a:bodyPr>
            <a:normAutofit/>
          </a:bodyPr>
          <a:lstStyle/>
          <a:p>
            <a:r>
              <a:rPr lang="en-US" dirty="0">
                <a:latin typeface="Arial Black" panose="020B0A04020102020204" pitchFamily="34" charset="0"/>
              </a:rPr>
              <a:t>Next Steps</a:t>
            </a:r>
          </a:p>
        </p:txBody>
      </p:sp>
    </p:spTree>
    <p:extLst>
      <p:ext uri="{BB962C8B-B14F-4D97-AF65-F5344CB8AC3E}">
        <p14:creationId xmlns:p14="http://schemas.microsoft.com/office/powerpoint/2010/main" val="262851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F4E4-2B77-A762-ABCD-E09DF2359A6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424CE-CE24-96CA-D377-7B6D78039EDC}"/>
              </a:ext>
            </a:extLst>
          </p:cNvPr>
          <p:cNvSpPr>
            <a:spLocks noGrp="1"/>
          </p:cNvSpPr>
          <p:nvPr>
            <p:ph idx="1"/>
          </p:nvPr>
        </p:nvSpPr>
        <p:spPr/>
        <p:txBody>
          <a:bodyPr/>
          <a:lstStyle/>
          <a:p>
            <a:r>
              <a:rPr lang="en-US" dirty="0"/>
              <a:t>Next Steps</a:t>
            </a:r>
          </a:p>
        </p:txBody>
      </p:sp>
      <p:sp>
        <p:nvSpPr>
          <p:cNvPr id="5" name="Content Placeholder 2">
            <a:extLst>
              <a:ext uri="{FF2B5EF4-FFF2-40B4-BE49-F238E27FC236}">
                <a16:creationId xmlns:a16="http://schemas.microsoft.com/office/drawing/2014/main" id="{A3C0CCBD-60B5-B3D4-5281-9A950150D9A4}"/>
              </a:ext>
            </a:extLst>
          </p:cNvPr>
          <p:cNvSpPr txBox="1">
            <a:spLocks/>
          </p:cNvSpPr>
          <p:nvPr/>
        </p:nvSpPr>
        <p:spPr>
          <a:xfrm>
            <a:off x="838200" y="1745722"/>
            <a:ext cx="5006439" cy="4332463"/>
          </a:xfrm>
          <a:prstGeom prst="rect">
            <a:avLst/>
          </a:prstGeom>
        </p:spPr>
        <p:txBody>
          <a:bodyPr vert="horz" lIns="91440" tIns="45720" rIns="91440" bIns="45720" rtlCol="0">
            <a:norm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055E32"/>
                </a:solidFill>
                <a:latin typeface="+mn-lt"/>
              </a:rPr>
              <a:t>Planning Commission made recommendation on the proposed Zoning Code, Zoning Map, General Plan, and associated Municipal Code amendments</a:t>
            </a:r>
          </a:p>
          <a:p>
            <a:pPr marL="0" indent="0">
              <a:buNone/>
            </a:pPr>
            <a:endParaRPr lang="en-US" sz="2600" dirty="0">
              <a:solidFill>
                <a:srgbClr val="055E32"/>
              </a:solidFill>
              <a:latin typeface="+mn-lt"/>
            </a:endParaRPr>
          </a:p>
          <a:p>
            <a:pPr marL="0" indent="0">
              <a:buNone/>
            </a:pPr>
            <a:r>
              <a:rPr lang="en-US" sz="2600" dirty="0">
                <a:solidFill>
                  <a:srgbClr val="055E32"/>
                </a:solidFill>
                <a:latin typeface="+mn-lt"/>
              </a:rPr>
              <a:t>The City Council to now consider final adoption</a:t>
            </a:r>
            <a:endParaRPr lang="en-US" dirty="0"/>
          </a:p>
        </p:txBody>
      </p:sp>
      <p:sp>
        <p:nvSpPr>
          <p:cNvPr id="3" name="Content Placeholder 2">
            <a:extLst>
              <a:ext uri="{FF2B5EF4-FFF2-40B4-BE49-F238E27FC236}">
                <a16:creationId xmlns:a16="http://schemas.microsoft.com/office/drawing/2014/main" id="{0533038A-3EC3-38D8-D14F-231351A5D0D7}"/>
              </a:ext>
            </a:extLst>
          </p:cNvPr>
          <p:cNvSpPr txBox="1">
            <a:spLocks/>
          </p:cNvSpPr>
          <p:nvPr/>
        </p:nvSpPr>
        <p:spPr>
          <a:xfrm>
            <a:off x="6441374" y="1745722"/>
            <a:ext cx="5006439"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rgbClr val="055E32"/>
                </a:solidFill>
                <a:latin typeface="+mn-lt"/>
              </a:rPr>
              <a:t>Planning Commission Recommendation</a:t>
            </a:r>
          </a:p>
          <a:p>
            <a:pPr marL="0" indent="0" algn="ctr">
              <a:buNone/>
            </a:pPr>
            <a:endParaRPr lang="en-US" sz="4000" b="1" dirty="0">
              <a:solidFill>
                <a:srgbClr val="055E32"/>
              </a:solidFill>
              <a:latin typeface="+mn-lt"/>
            </a:endParaRPr>
          </a:p>
          <a:p>
            <a:pPr marL="0" indent="0" algn="ctr">
              <a:buNone/>
            </a:pPr>
            <a:endParaRPr lang="en-US" sz="4000" b="1" dirty="0">
              <a:solidFill>
                <a:srgbClr val="055E32"/>
              </a:solidFill>
              <a:latin typeface="+mn-lt"/>
            </a:endParaRPr>
          </a:p>
          <a:p>
            <a:pPr marL="0" indent="0" algn="ctr">
              <a:buNone/>
            </a:pPr>
            <a:r>
              <a:rPr lang="en-US" sz="4000" b="1" dirty="0">
                <a:solidFill>
                  <a:srgbClr val="055E32"/>
                </a:solidFill>
                <a:latin typeface="+mn-lt"/>
              </a:rPr>
              <a:t>City Council Adoption</a:t>
            </a:r>
            <a:endParaRPr lang="en-US" sz="4000" b="1" dirty="0"/>
          </a:p>
        </p:txBody>
      </p:sp>
      <p:sp>
        <p:nvSpPr>
          <p:cNvPr id="4" name="Arrow: Down 3">
            <a:extLst>
              <a:ext uri="{FF2B5EF4-FFF2-40B4-BE49-F238E27FC236}">
                <a16:creationId xmlns:a16="http://schemas.microsoft.com/office/drawing/2014/main" id="{FE649FD9-B989-0933-59AF-ED0A9657C8C9}"/>
              </a:ext>
            </a:extLst>
          </p:cNvPr>
          <p:cNvSpPr/>
          <p:nvPr/>
        </p:nvSpPr>
        <p:spPr>
          <a:xfrm>
            <a:off x="8356764" y="3040083"/>
            <a:ext cx="1175658" cy="1223159"/>
          </a:xfrm>
          <a:prstGeom prst="downArrow">
            <a:avLst/>
          </a:prstGeom>
          <a:solidFill>
            <a:srgbClr val="055E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37ED37-89AE-A7C0-DBBA-A16A3B820954}"/>
              </a:ext>
            </a:extLst>
          </p:cNvPr>
          <p:cNvSpPr/>
          <p:nvPr/>
        </p:nvSpPr>
        <p:spPr>
          <a:xfrm>
            <a:off x="6347361" y="3877519"/>
            <a:ext cx="5539839" cy="172462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0250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Recommendation</a:t>
            </a:r>
          </a:p>
        </p:txBody>
      </p:sp>
    </p:spTree>
    <p:extLst>
      <p:ext uri="{BB962C8B-B14F-4D97-AF65-F5344CB8AC3E}">
        <p14:creationId xmlns:p14="http://schemas.microsoft.com/office/powerpoint/2010/main" val="367049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6DBDF0-5E2E-4265-A557-4CD12F013C8A}"/>
              </a:ext>
            </a:extLst>
          </p:cNvPr>
          <p:cNvSpPr>
            <a:spLocks noGrp="1"/>
          </p:cNvSpPr>
          <p:nvPr>
            <p:ph idx="1"/>
          </p:nvPr>
        </p:nvSpPr>
        <p:spPr/>
        <p:txBody>
          <a:bodyPr/>
          <a:lstStyle/>
          <a:p>
            <a:r>
              <a:rPr lang="en-US" dirty="0"/>
              <a:t>Recommendation</a:t>
            </a:r>
          </a:p>
        </p:txBody>
      </p:sp>
      <p:sp>
        <p:nvSpPr>
          <p:cNvPr id="5" name="Content Placeholder 2">
            <a:extLst>
              <a:ext uri="{FF2B5EF4-FFF2-40B4-BE49-F238E27FC236}">
                <a16:creationId xmlns:a16="http://schemas.microsoft.com/office/drawing/2014/main" id="{CB83FE4C-8A03-25D3-3898-8E2C357BA3E2}"/>
              </a:ext>
            </a:extLst>
          </p:cNvPr>
          <p:cNvSpPr txBox="1">
            <a:spLocks/>
          </p:cNvSpPr>
          <p:nvPr/>
        </p:nvSpPr>
        <p:spPr>
          <a:xfrm>
            <a:off x="416689" y="1498342"/>
            <a:ext cx="11250592" cy="4332463"/>
          </a:xfrm>
          <a:prstGeom prst="rect">
            <a:avLst/>
          </a:prstGeom>
        </p:spPr>
        <p:txBody>
          <a:bodyPr vert="horz" lIns="91440" tIns="45720" rIns="91440" bIns="45720" rtlCol="0">
            <a:noAutofit/>
          </a:bodyPr>
          <a:lstStyle>
            <a:lvl1pPr marL="571500" indent="-5715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055E32"/>
                </a:solidFill>
                <a:latin typeface="+mn-lt"/>
              </a:rPr>
              <a:t>The Planning Commission and staff recommends the City Council:</a:t>
            </a:r>
          </a:p>
          <a:p>
            <a:pPr marL="914400" lvl="2" indent="-342900">
              <a:lnSpc>
                <a:spcPct val="150000"/>
              </a:lnSpc>
              <a:buFont typeface="+mj-lt"/>
              <a:buAutoNum type="arabicPeriod"/>
            </a:pPr>
            <a:r>
              <a:rPr lang="en-US" sz="1600" b="0" i="0" u="none" strike="noStrike" baseline="0" dirty="0">
                <a:latin typeface="ArialMT"/>
              </a:rPr>
              <a:t>Conduct Public Hearing</a:t>
            </a:r>
          </a:p>
          <a:p>
            <a:pPr marL="914400" lvl="2" indent="-342900">
              <a:lnSpc>
                <a:spcPct val="150000"/>
              </a:lnSpc>
              <a:buFont typeface="+mj-lt"/>
              <a:buAutoNum type="arabicPeriod"/>
            </a:pPr>
            <a:r>
              <a:rPr lang="en-US" sz="1600" b="0" i="0" u="none" strike="noStrike" baseline="0" dirty="0">
                <a:latin typeface="ArialMT"/>
              </a:rPr>
              <a:t>Adopt the following in this specific order: </a:t>
            </a:r>
          </a:p>
          <a:p>
            <a:pPr marL="1371600" lvl="3" indent="-342900">
              <a:lnSpc>
                <a:spcPct val="150000"/>
              </a:lnSpc>
              <a:buFont typeface="+mj-lt"/>
              <a:buAutoNum type="arabicPeriod"/>
            </a:pPr>
            <a:r>
              <a:rPr lang="en-US" sz="1600" b="0" i="0" u="none" strike="noStrike" baseline="0" dirty="0">
                <a:solidFill>
                  <a:srgbClr val="055E32"/>
                </a:solidFill>
                <a:latin typeface="ArialMT"/>
              </a:rPr>
              <a:t>Adopt a Resolution approving amendments to the </a:t>
            </a:r>
            <a:r>
              <a:rPr lang="en-US" sz="1600" b="0" i="1" u="none" strike="noStrike" baseline="0" dirty="0">
                <a:solidFill>
                  <a:srgbClr val="055E32"/>
                </a:solidFill>
                <a:latin typeface="Arial-ItalicMT"/>
              </a:rPr>
              <a:t>Dixon General Plan 2040 </a:t>
            </a:r>
            <a:r>
              <a:rPr lang="en-US" sz="1600" b="0" i="0" u="none" strike="noStrike" baseline="0" dirty="0">
                <a:solidFill>
                  <a:srgbClr val="055E32"/>
                </a:solidFill>
                <a:latin typeface="ArialMT"/>
              </a:rPr>
              <a:t>land use map and definitions of two land use designations (Campus Mixed Use and Downtown Mixed Use) to: 1) Correct errors discovered during the Comprehensive Zoning Ordinance and Map update project, and 2) Refine and clarify the City’s intent and vision for the two land use designations; and</a:t>
            </a:r>
          </a:p>
          <a:p>
            <a:pPr marL="1371600" lvl="3" indent="-342900">
              <a:lnSpc>
                <a:spcPct val="150000"/>
              </a:lnSpc>
              <a:buFont typeface="+mj-lt"/>
              <a:buAutoNum type="arabicPeriod"/>
            </a:pPr>
            <a:r>
              <a:rPr lang="en-US" sz="1600" b="0" i="0" u="none" strike="noStrike" baseline="0" dirty="0">
                <a:solidFill>
                  <a:srgbClr val="055E32"/>
                </a:solidFill>
                <a:latin typeface="ArialMT"/>
              </a:rPr>
              <a:t>Waive first reading, read by title only, and introduce an Ordinance of the Dixon City Council: 1) Repealing and re-enacting Title 18 (</a:t>
            </a:r>
            <a:r>
              <a:rPr lang="en-US" sz="1600" b="0" i="1" u="none" strike="noStrike" baseline="0" dirty="0">
                <a:solidFill>
                  <a:srgbClr val="055E32"/>
                </a:solidFill>
                <a:latin typeface="Arial-ItalicMT"/>
              </a:rPr>
              <a:t>Zoning</a:t>
            </a:r>
            <a:r>
              <a:rPr lang="en-US" sz="1600" b="0" i="0" u="none" strike="noStrike" baseline="0" dirty="0">
                <a:solidFill>
                  <a:srgbClr val="055E32"/>
                </a:solidFill>
                <a:latin typeface="ArialMT"/>
              </a:rPr>
              <a:t>) of the Dixon Municipal Code, 2) Repealing and reenacting City of Dixon Zoning Map, and 3) Amending various sections of the Dixon Municipal </a:t>
            </a:r>
            <a:r>
              <a:rPr lang="fr-FR" sz="1600" b="0" i="0" u="none" strike="noStrike" baseline="0" dirty="0">
                <a:solidFill>
                  <a:srgbClr val="055E32"/>
                </a:solidFill>
                <a:latin typeface="ArialMT"/>
              </a:rPr>
              <a:t>Code </a:t>
            </a:r>
            <a:r>
              <a:rPr lang="en-US" sz="1600" b="0" i="0" u="none" strike="noStrike" baseline="0" dirty="0">
                <a:solidFill>
                  <a:srgbClr val="055E32"/>
                </a:solidFill>
                <a:latin typeface="ArialMT"/>
              </a:rPr>
              <a:t>(Comprehensive Zoning Ordinance and Map Update).</a:t>
            </a:r>
            <a:endParaRPr lang="en-US" sz="1600" dirty="0">
              <a:solidFill>
                <a:srgbClr val="055E32"/>
              </a:solidFill>
              <a:latin typeface="+mn-lt"/>
            </a:endParaRPr>
          </a:p>
        </p:txBody>
      </p:sp>
    </p:spTree>
    <p:extLst>
      <p:ext uri="{BB962C8B-B14F-4D97-AF65-F5344CB8AC3E}">
        <p14:creationId xmlns:p14="http://schemas.microsoft.com/office/powerpoint/2010/main" val="2972065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normAutofit/>
          </a:bodyPr>
          <a:lstStyle/>
          <a:p>
            <a:r>
              <a:rPr lang="en-US" dirty="0">
                <a:latin typeface="Arial Black" panose="020B0A04020102020204" pitchFamily="34" charset="0"/>
              </a:rPr>
              <a:t>Discussion</a:t>
            </a:r>
          </a:p>
        </p:txBody>
      </p:sp>
    </p:spTree>
    <p:extLst>
      <p:ext uri="{BB962C8B-B14F-4D97-AF65-F5344CB8AC3E}">
        <p14:creationId xmlns:p14="http://schemas.microsoft.com/office/powerpoint/2010/main" val="2680005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p:txBody>
          <a:bodyPr/>
          <a:lstStyle/>
          <a:p>
            <a:r>
              <a:rPr lang="en-US" dirty="0"/>
              <a:t>Stay Involved</a:t>
            </a:r>
          </a:p>
        </p:txBody>
      </p:sp>
      <p:sp>
        <p:nvSpPr>
          <p:cNvPr id="5" name="Content Placeholder 4">
            <a:extLst>
              <a:ext uri="{FF2B5EF4-FFF2-40B4-BE49-F238E27FC236}">
                <a16:creationId xmlns:a16="http://schemas.microsoft.com/office/drawing/2014/main" id="{BC382F34-8745-46CE-9088-3F8F29269937}"/>
              </a:ext>
            </a:extLst>
          </p:cNvPr>
          <p:cNvSpPr>
            <a:spLocks noGrp="1"/>
          </p:cNvSpPr>
          <p:nvPr>
            <p:ph idx="10"/>
          </p:nvPr>
        </p:nvSpPr>
        <p:spPr/>
        <p:txBody>
          <a:bodyPr/>
          <a:lstStyle/>
          <a:p>
            <a:pPr marL="0" indent="0">
              <a:buNone/>
            </a:pPr>
            <a:r>
              <a:rPr lang="en-US" b="1" dirty="0">
                <a:latin typeface="+mn-lt"/>
              </a:rPr>
              <a:t>Project Website</a:t>
            </a:r>
          </a:p>
          <a:p>
            <a:pPr marL="0" indent="0">
              <a:buNone/>
            </a:pPr>
            <a:r>
              <a:rPr lang="en-US" sz="2400" dirty="0">
                <a:latin typeface="+mn-lt"/>
              </a:rPr>
              <a:t>Access upcoming meetings, all current and past project documents, and more. </a:t>
            </a:r>
            <a:endParaRPr lang="en-US" sz="2400" dirty="0">
              <a:latin typeface="+mn-lt"/>
              <a:ea typeface="Open Sans" panose="020B0606030504020204" pitchFamily="34" charset="0"/>
              <a:cs typeface="Open Sans" panose="020B0606030504020204" pitchFamily="34" charset="0"/>
            </a:endParaRPr>
          </a:p>
          <a:p>
            <a:pPr marL="0" indent="0">
              <a:buNone/>
            </a:pPr>
            <a:r>
              <a:rPr lang="en-US" sz="2400" dirty="0">
                <a:latin typeface="+mn-lt"/>
                <a:ea typeface="Open Sans" panose="020B0606030504020204" pitchFamily="34" charset="0"/>
                <a:cs typeface="Open Sans" panose="020B0606030504020204" pitchFamily="34" charset="0"/>
                <a:hlinkClick r:id="rId2"/>
              </a:rPr>
              <a:t>http://www.cityofdixon.us/ZoningUpdate</a:t>
            </a:r>
            <a:endParaRPr lang="en-US" sz="2400" dirty="0">
              <a:latin typeface="+mn-lt"/>
              <a:ea typeface="Open Sans" panose="020B0606030504020204" pitchFamily="34" charset="0"/>
              <a:cs typeface="Open Sans" panose="020B0606030504020204" pitchFamily="34" charset="0"/>
            </a:endParaRPr>
          </a:p>
          <a:p>
            <a:pPr marL="0" indent="0">
              <a:buNone/>
            </a:pPr>
            <a:endParaRPr lang="en-US" dirty="0">
              <a:latin typeface="+mn-lt"/>
            </a:endParaRPr>
          </a:p>
          <a:p>
            <a:pPr marL="0" indent="0">
              <a:buNone/>
            </a:pPr>
            <a:r>
              <a:rPr lang="en-US" b="1" dirty="0">
                <a:latin typeface="+mn-lt"/>
              </a:rPr>
              <a:t>Contact City staff:</a:t>
            </a:r>
          </a:p>
          <a:p>
            <a:pPr marL="0" indent="0">
              <a:buNone/>
            </a:pPr>
            <a:r>
              <a:rPr lang="en-US" sz="2400" dirty="0">
                <a:latin typeface="+mn-lt"/>
              </a:rPr>
              <a:t>Raffi </a:t>
            </a:r>
            <a:r>
              <a:rPr lang="en-US" sz="2400" dirty="0" err="1">
                <a:latin typeface="+mn-lt"/>
              </a:rPr>
              <a:t>Boloyan</a:t>
            </a:r>
            <a:r>
              <a:rPr lang="en-US" sz="2400" dirty="0">
                <a:latin typeface="+mn-lt"/>
              </a:rPr>
              <a:t>, Community Development Director</a:t>
            </a:r>
          </a:p>
          <a:p>
            <a:pPr marL="0" indent="0">
              <a:buNone/>
            </a:pPr>
            <a:r>
              <a:rPr lang="en-US" sz="2400" dirty="0">
                <a:latin typeface="+mn-lt"/>
                <a:ea typeface="Open Sans" panose="020B0606030504020204" pitchFamily="34" charset="0"/>
                <a:cs typeface="Open Sans" panose="020B0606030504020204" pitchFamily="34" charset="0"/>
                <a:hlinkClick r:id="rId3"/>
              </a:rPr>
              <a:t>rboloyan@cityofdixon.us</a:t>
            </a:r>
            <a:r>
              <a:rPr lang="en-US" sz="2400" dirty="0">
                <a:latin typeface="+mn-lt"/>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2298956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Corridor Mixed Use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4">
            <a:extLst>
              <a:ext uri="{FF2B5EF4-FFF2-40B4-BE49-F238E27FC236}">
                <a16:creationId xmlns:a16="http://schemas.microsoft.com/office/drawing/2014/main" id="{6304CE47-51E3-C414-186E-E7B78A7B63A5}"/>
              </a:ext>
            </a:extLst>
          </p:cNvPr>
          <p:cNvSpPr>
            <a:spLocks noGrp="1"/>
          </p:cNvSpPr>
          <p:nvPr>
            <p:ph idx="10"/>
          </p:nvPr>
        </p:nvSpPr>
        <p:spPr>
          <a:xfrm>
            <a:off x="252188" y="1487234"/>
            <a:ext cx="3777281" cy="4686912"/>
          </a:xfrm>
        </p:spPr>
        <p:txBody>
          <a:bodyPr>
            <a:noAutofit/>
          </a:bodyPr>
          <a:lstStyle/>
          <a:p>
            <a:pPr marL="228600" lvl="1" indent="0">
              <a:lnSpc>
                <a:spcPct val="100000"/>
              </a:lnSpc>
              <a:spcBef>
                <a:spcPts val="600"/>
              </a:spcBef>
              <a:spcAft>
                <a:spcPts val="600"/>
              </a:spcAft>
              <a:buNone/>
            </a:pPr>
            <a:r>
              <a:rPr lang="en-US" b="1" dirty="0">
                <a:solidFill>
                  <a:srgbClr val="055E32"/>
                </a:solidFill>
                <a:ea typeface="Open Sans" panose="020B0606030504020204" pitchFamily="34" charset="0"/>
                <a:cs typeface="Open Sans" panose="020B0606030504020204" pitchFamily="34" charset="0"/>
              </a:rPr>
              <a:t>District Standards Staff Recommendation:</a:t>
            </a:r>
          </a:p>
          <a:p>
            <a:pPr marL="228600" lvl="1" indent="0">
              <a:lnSpc>
                <a:spcPct val="100000"/>
              </a:lnSpc>
              <a:spcBef>
                <a:spcPts val="600"/>
              </a:spcBef>
              <a:spcAft>
                <a:spcPts val="600"/>
              </a:spcAft>
              <a:buNone/>
            </a:pPr>
            <a:r>
              <a:rPr lang="en-US" sz="2000" b="1" dirty="0">
                <a:ea typeface="Open Sans" panose="020B0606030504020204" pitchFamily="34" charset="0"/>
                <a:cs typeface="Open Sans" panose="020B0606030504020204" pitchFamily="34" charset="0"/>
              </a:rPr>
              <a:t>‘Small’ site: Less than 2.5 acres </a:t>
            </a:r>
          </a:p>
          <a:p>
            <a:pPr marL="457200" lvl="1">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Single- or mixed-use allowed</a:t>
            </a:r>
          </a:p>
          <a:p>
            <a:pPr marL="228600" lvl="1" indent="0">
              <a:lnSpc>
                <a:spcPct val="100000"/>
              </a:lnSpc>
              <a:spcBef>
                <a:spcPts val="600"/>
              </a:spcBef>
              <a:spcAft>
                <a:spcPts val="600"/>
              </a:spcAft>
              <a:buNone/>
            </a:pPr>
            <a:r>
              <a:rPr lang="en-US" sz="2000" b="1" dirty="0">
                <a:ea typeface="Open Sans" panose="020B0606030504020204" pitchFamily="34" charset="0"/>
                <a:cs typeface="Open Sans" panose="020B0606030504020204" pitchFamily="34" charset="0"/>
              </a:rPr>
              <a:t>‘Large’ site: 2.5 acres or larger</a:t>
            </a:r>
          </a:p>
          <a:p>
            <a:pPr marL="457200" lvl="1">
              <a:lnSpc>
                <a:spcPct val="100000"/>
              </a:lnSpc>
              <a:spcBef>
                <a:spcPts val="600"/>
              </a:spcBef>
              <a:spcAft>
                <a:spcPts val="600"/>
              </a:spcAft>
            </a:pPr>
            <a:r>
              <a:rPr lang="en-US" sz="1800" dirty="0">
                <a:ea typeface="Open Sans" panose="020B0606030504020204" pitchFamily="34" charset="0"/>
                <a:cs typeface="Open Sans" panose="020B0606030504020204" pitchFamily="34" charset="0"/>
              </a:rPr>
              <a:t>Mixed-use required</a:t>
            </a:r>
          </a:p>
          <a:p>
            <a:pPr marL="457200" lvl="1">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228600" lvl="1" indent="0">
              <a:lnSpc>
                <a:spcPct val="100000"/>
              </a:lnSpc>
              <a:spcBef>
                <a:spcPts val="600"/>
              </a:spcBef>
              <a:spcAft>
                <a:spcPts val="600"/>
              </a:spcAft>
              <a:buNone/>
            </a:pPr>
            <a:r>
              <a:rPr lang="en-US" sz="1800" i="1" dirty="0">
                <a:ea typeface="Open Sans" panose="020B0606030504020204" pitchFamily="34" charset="0"/>
                <a:cs typeface="Open Sans" panose="020B0606030504020204" pitchFamily="34" charset="0"/>
              </a:rPr>
              <a:t>With limitations and requirements</a:t>
            </a:r>
          </a:p>
          <a:p>
            <a:pPr marL="457200" lvl="1">
              <a:lnSpc>
                <a:spcPct val="100000"/>
              </a:lnSpc>
              <a:spcBef>
                <a:spcPts val="600"/>
              </a:spcBef>
              <a:spcAft>
                <a:spcPts val="600"/>
              </a:spcAft>
            </a:pPr>
            <a:endParaRPr lang="en-US" sz="1600" dirty="0">
              <a:ea typeface="Open Sans" panose="020B0606030504020204" pitchFamily="34" charset="0"/>
              <a:cs typeface="Open Sans" panose="020B0606030504020204" pitchFamily="34" charset="0"/>
            </a:endParaRPr>
          </a:p>
          <a:p>
            <a:pPr marL="914400" lvl="2">
              <a:lnSpc>
                <a:spcPct val="100000"/>
              </a:lnSpc>
              <a:spcBef>
                <a:spcPts val="600"/>
              </a:spcBef>
              <a:spcAft>
                <a:spcPts val="600"/>
              </a:spcAft>
            </a:pPr>
            <a:endParaRPr lang="en-US" sz="1800" dirty="0">
              <a:ea typeface="Open Sans" panose="020B0606030504020204" pitchFamily="34" charset="0"/>
              <a:cs typeface="Open Sans" panose="020B0606030504020204" pitchFamily="34" charset="0"/>
            </a:endParaRPr>
          </a:p>
          <a:p>
            <a:pPr marL="228600" lvl="1" indent="0">
              <a:lnSpc>
                <a:spcPct val="100000"/>
              </a:lnSpc>
              <a:spcBef>
                <a:spcPts val="600"/>
              </a:spcBef>
              <a:spcAft>
                <a:spcPts val="600"/>
              </a:spcAft>
              <a:buNone/>
            </a:pPr>
            <a:endParaRPr lang="en-US" sz="1600" dirty="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82F56AA6-E737-815D-429A-CD356B7793EF}"/>
              </a:ext>
            </a:extLst>
          </p:cNvPr>
          <p:cNvPicPr>
            <a:picLocks noChangeAspect="1"/>
          </p:cNvPicPr>
          <p:nvPr/>
        </p:nvPicPr>
        <p:blipFill rotWithShape="1">
          <a:blip r:embed="rId3">
            <a:extLst>
              <a:ext uri="{28A0092B-C50C-407E-A947-70E740481C1C}">
                <a14:useLocalDpi xmlns:a14="http://schemas.microsoft.com/office/drawing/2010/main" val="0"/>
              </a:ext>
            </a:extLst>
          </a:blip>
          <a:srcRect l="2797" t="5959" r="12196" b="4333"/>
          <a:stretch/>
        </p:blipFill>
        <p:spPr>
          <a:xfrm>
            <a:off x="4292093" y="1300163"/>
            <a:ext cx="7899907" cy="5557837"/>
          </a:xfrm>
          <a:prstGeom prst="rect">
            <a:avLst/>
          </a:prstGeom>
        </p:spPr>
      </p:pic>
      <p:pic>
        <p:nvPicPr>
          <p:cNvPr id="7" name="Picture 6">
            <a:extLst>
              <a:ext uri="{FF2B5EF4-FFF2-40B4-BE49-F238E27FC236}">
                <a16:creationId xmlns:a16="http://schemas.microsoft.com/office/drawing/2014/main" id="{3F72C5B1-5240-E870-8DBF-FEB220C5B6DB}"/>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7365" r="69306" b="73968"/>
          <a:stretch/>
        </p:blipFill>
        <p:spPr>
          <a:xfrm>
            <a:off x="4484914" y="1675251"/>
            <a:ext cx="2673124" cy="594410"/>
          </a:xfrm>
          <a:prstGeom prst="rect">
            <a:avLst/>
          </a:prstGeom>
        </p:spPr>
      </p:pic>
      <p:pic>
        <p:nvPicPr>
          <p:cNvPr id="10" name="Picture 9">
            <a:extLst>
              <a:ext uri="{FF2B5EF4-FFF2-40B4-BE49-F238E27FC236}">
                <a16:creationId xmlns:a16="http://schemas.microsoft.com/office/drawing/2014/main" id="{A50DBF1B-2BDF-2F9A-2314-914DE03F4DFE}"/>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2604" r="69306" b="82708"/>
          <a:stretch/>
        </p:blipFill>
        <p:spPr>
          <a:xfrm>
            <a:off x="4484914" y="2224091"/>
            <a:ext cx="2673124" cy="321466"/>
          </a:xfrm>
          <a:prstGeom prst="rect">
            <a:avLst/>
          </a:prstGeom>
        </p:spPr>
      </p:pic>
    </p:spTree>
    <p:extLst>
      <p:ext uri="{BB962C8B-B14F-4D97-AF65-F5344CB8AC3E}">
        <p14:creationId xmlns:p14="http://schemas.microsoft.com/office/powerpoint/2010/main" val="169564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BC6A25-A5E7-4F30-AD22-8E12C9A65282}"/>
              </a:ext>
            </a:extLst>
          </p:cNvPr>
          <p:cNvSpPr>
            <a:spLocks noGrp="1"/>
          </p:cNvSpPr>
          <p:nvPr>
            <p:ph idx="1"/>
          </p:nvPr>
        </p:nvSpPr>
        <p:spPr>
          <a:xfrm>
            <a:off x="838200" y="274207"/>
            <a:ext cx="11353800" cy="703636"/>
          </a:xfrm>
        </p:spPr>
        <p:txBody>
          <a:bodyPr>
            <a:normAutofit/>
          </a:bodyPr>
          <a:lstStyle/>
          <a:p>
            <a:r>
              <a:rPr lang="en-US" dirty="0"/>
              <a:t>Corridor Mixed Use</a:t>
            </a:r>
          </a:p>
        </p:txBody>
      </p:sp>
      <p:sp>
        <p:nvSpPr>
          <p:cNvPr id="2" name="Rectangle 1">
            <a:extLst>
              <a:ext uri="{FF2B5EF4-FFF2-40B4-BE49-F238E27FC236}">
                <a16:creationId xmlns:a16="http://schemas.microsoft.com/office/drawing/2014/main" id="{8EC05358-A1E7-444B-D9C8-6509EED15007}"/>
              </a:ext>
            </a:extLst>
          </p:cNvPr>
          <p:cNvSpPr/>
          <p:nvPr/>
        </p:nvSpPr>
        <p:spPr>
          <a:xfrm>
            <a:off x="0" y="1363287"/>
            <a:ext cx="12192000" cy="5494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2F56AA6-E737-815D-429A-CD356B7793EF}"/>
              </a:ext>
            </a:extLst>
          </p:cNvPr>
          <p:cNvPicPr>
            <a:picLocks noChangeAspect="1"/>
          </p:cNvPicPr>
          <p:nvPr/>
        </p:nvPicPr>
        <p:blipFill rotWithShape="1">
          <a:blip r:embed="rId3">
            <a:extLst>
              <a:ext uri="{28A0092B-C50C-407E-A947-70E740481C1C}">
                <a14:useLocalDpi xmlns:a14="http://schemas.microsoft.com/office/drawing/2010/main" val="0"/>
              </a:ext>
            </a:extLst>
          </a:blip>
          <a:srcRect l="25104" t="5959" r="14710" b="4333"/>
          <a:stretch/>
        </p:blipFill>
        <p:spPr>
          <a:xfrm>
            <a:off x="119331" y="1414275"/>
            <a:ext cx="3921661" cy="3896812"/>
          </a:xfrm>
          <a:prstGeom prst="rect">
            <a:avLst/>
          </a:prstGeom>
        </p:spPr>
      </p:pic>
      <p:pic>
        <p:nvPicPr>
          <p:cNvPr id="7" name="Picture 6">
            <a:extLst>
              <a:ext uri="{FF2B5EF4-FFF2-40B4-BE49-F238E27FC236}">
                <a16:creationId xmlns:a16="http://schemas.microsoft.com/office/drawing/2014/main" id="{3F72C5B1-5240-E870-8DBF-FEB220C5B6DB}"/>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7167" r="79938" b="73968"/>
          <a:stretch/>
        </p:blipFill>
        <p:spPr>
          <a:xfrm>
            <a:off x="119331" y="1414275"/>
            <a:ext cx="1579418" cy="607991"/>
          </a:xfrm>
          <a:prstGeom prst="rect">
            <a:avLst/>
          </a:prstGeom>
        </p:spPr>
      </p:pic>
      <p:pic>
        <p:nvPicPr>
          <p:cNvPr id="10" name="Picture 9">
            <a:extLst>
              <a:ext uri="{FF2B5EF4-FFF2-40B4-BE49-F238E27FC236}">
                <a16:creationId xmlns:a16="http://schemas.microsoft.com/office/drawing/2014/main" id="{A50DBF1B-2BDF-2F9A-2314-914DE03F4DFE}"/>
              </a:ext>
            </a:extLst>
          </p:cNvPr>
          <p:cNvPicPr>
            <a:picLocks noChangeAspect="1"/>
          </p:cNvPicPr>
          <p:nvPr/>
        </p:nvPicPr>
        <p:blipFill rotWithShape="1">
          <a:blip r:embed="rId3">
            <a:extLst>
              <a:ext uri="{28A0092B-C50C-407E-A947-70E740481C1C}">
                <a14:useLocalDpi xmlns:a14="http://schemas.microsoft.com/office/drawing/2010/main" val="0"/>
              </a:ext>
            </a:extLst>
          </a:blip>
          <a:srcRect l="4709" t="12604" r="79938" b="82550"/>
          <a:stretch/>
        </p:blipFill>
        <p:spPr>
          <a:xfrm>
            <a:off x="119331" y="1976695"/>
            <a:ext cx="1579418" cy="332309"/>
          </a:xfrm>
          <a:prstGeom prst="rect">
            <a:avLst/>
          </a:prstGeom>
        </p:spPr>
      </p:pic>
      <p:pic>
        <p:nvPicPr>
          <p:cNvPr id="11" name="Content Placeholder 10">
            <a:extLst>
              <a:ext uri="{FF2B5EF4-FFF2-40B4-BE49-F238E27FC236}">
                <a16:creationId xmlns:a16="http://schemas.microsoft.com/office/drawing/2014/main" id="{BE529C56-6FCD-300D-668A-23081194D9A3}"/>
              </a:ext>
            </a:extLst>
          </p:cNvPr>
          <p:cNvPicPr>
            <a:picLocks noGrp="1" noChangeAspect="1"/>
          </p:cNvPicPr>
          <p:nvPr>
            <p:ph idx="10"/>
          </p:nvPr>
        </p:nvPicPr>
        <p:blipFill rotWithShape="1">
          <a:blip r:embed="rId4">
            <a:extLst>
              <a:ext uri="{28A0092B-C50C-407E-A947-70E740481C1C}">
                <a14:useLocalDpi xmlns:a14="http://schemas.microsoft.com/office/drawing/2010/main" val="0"/>
              </a:ext>
            </a:extLst>
          </a:blip>
          <a:srcRect l="26124" t="4937" r="15542" b="4633"/>
          <a:stretch/>
        </p:blipFill>
        <p:spPr>
          <a:xfrm>
            <a:off x="4160322" y="1427856"/>
            <a:ext cx="3871356" cy="3883231"/>
          </a:xfrm>
        </p:spPr>
      </p:pic>
      <p:pic>
        <p:nvPicPr>
          <p:cNvPr id="12" name="Content Placeholder 10">
            <a:extLst>
              <a:ext uri="{FF2B5EF4-FFF2-40B4-BE49-F238E27FC236}">
                <a16:creationId xmlns:a16="http://schemas.microsoft.com/office/drawing/2014/main" id="{899F5DD8-EBF1-0495-9F4A-DC0A2B2C3B92}"/>
              </a:ext>
            </a:extLst>
          </p:cNvPr>
          <p:cNvPicPr>
            <a:picLocks noChangeAspect="1"/>
          </p:cNvPicPr>
          <p:nvPr/>
        </p:nvPicPr>
        <p:blipFill rotWithShape="1">
          <a:blip r:embed="rId4">
            <a:extLst>
              <a:ext uri="{28A0092B-C50C-407E-A947-70E740481C1C}">
                <a14:useLocalDpi xmlns:a14="http://schemas.microsoft.com/office/drawing/2010/main" val="0"/>
              </a:ext>
            </a:extLst>
          </a:blip>
          <a:srcRect l="5009" t="4937" r="64541" b="68745"/>
          <a:stretch/>
        </p:blipFill>
        <p:spPr>
          <a:xfrm>
            <a:off x="4160322" y="1414275"/>
            <a:ext cx="2020784" cy="1130136"/>
          </a:xfrm>
          <a:prstGeom prst="rect">
            <a:avLst/>
          </a:prstGeom>
        </p:spPr>
      </p:pic>
      <p:pic>
        <p:nvPicPr>
          <p:cNvPr id="14" name="Picture 13">
            <a:extLst>
              <a:ext uri="{FF2B5EF4-FFF2-40B4-BE49-F238E27FC236}">
                <a16:creationId xmlns:a16="http://schemas.microsoft.com/office/drawing/2014/main" id="{E2105340-9F3E-91F7-B81C-A5D0BE837B8C}"/>
              </a:ext>
            </a:extLst>
          </p:cNvPr>
          <p:cNvPicPr>
            <a:picLocks noChangeAspect="1"/>
          </p:cNvPicPr>
          <p:nvPr/>
        </p:nvPicPr>
        <p:blipFill rotWithShape="1">
          <a:blip r:embed="rId5">
            <a:extLst>
              <a:ext uri="{28A0092B-C50C-407E-A947-70E740481C1C}">
                <a14:useLocalDpi xmlns:a14="http://schemas.microsoft.com/office/drawing/2010/main" val="0"/>
              </a:ext>
            </a:extLst>
          </a:blip>
          <a:srcRect l="26172" t="3998" r="15639" b="3998"/>
          <a:stretch/>
        </p:blipFill>
        <p:spPr>
          <a:xfrm>
            <a:off x="8151008" y="1427856"/>
            <a:ext cx="3795570" cy="3883231"/>
          </a:xfrm>
          <a:prstGeom prst="rect">
            <a:avLst/>
          </a:prstGeom>
        </p:spPr>
      </p:pic>
      <p:pic>
        <p:nvPicPr>
          <p:cNvPr id="15" name="Picture 14">
            <a:extLst>
              <a:ext uri="{FF2B5EF4-FFF2-40B4-BE49-F238E27FC236}">
                <a16:creationId xmlns:a16="http://schemas.microsoft.com/office/drawing/2014/main" id="{3E5C8934-CCDF-9078-621D-7E8FD18EED54}"/>
              </a:ext>
            </a:extLst>
          </p:cNvPr>
          <p:cNvPicPr>
            <a:picLocks noChangeAspect="1"/>
          </p:cNvPicPr>
          <p:nvPr/>
        </p:nvPicPr>
        <p:blipFill rotWithShape="1">
          <a:blip r:embed="rId5">
            <a:extLst>
              <a:ext uri="{28A0092B-C50C-407E-A947-70E740481C1C}">
                <a14:useLocalDpi xmlns:a14="http://schemas.microsoft.com/office/drawing/2010/main" val="0"/>
              </a:ext>
            </a:extLst>
          </a:blip>
          <a:srcRect l="4472" t="3998" r="61305" b="67886"/>
          <a:stretch/>
        </p:blipFill>
        <p:spPr>
          <a:xfrm>
            <a:off x="8151008" y="1428918"/>
            <a:ext cx="2232345" cy="1186695"/>
          </a:xfrm>
          <a:prstGeom prst="rect">
            <a:avLst/>
          </a:prstGeom>
        </p:spPr>
      </p:pic>
      <p:pic>
        <p:nvPicPr>
          <p:cNvPr id="16" name="Content Placeholder 10">
            <a:extLst>
              <a:ext uri="{FF2B5EF4-FFF2-40B4-BE49-F238E27FC236}">
                <a16:creationId xmlns:a16="http://schemas.microsoft.com/office/drawing/2014/main" id="{22CD95C4-0144-0CB2-2D94-05364788AE73}"/>
              </a:ext>
            </a:extLst>
          </p:cNvPr>
          <p:cNvPicPr>
            <a:picLocks noChangeAspect="1"/>
          </p:cNvPicPr>
          <p:nvPr/>
        </p:nvPicPr>
        <p:blipFill rotWithShape="1">
          <a:blip r:embed="rId4">
            <a:extLst>
              <a:ext uri="{28A0092B-C50C-407E-A947-70E740481C1C}">
                <a14:useLocalDpi xmlns:a14="http://schemas.microsoft.com/office/drawing/2010/main" val="0"/>
              </a:ext>
            </a:extLst>
          </a:blip>
          <a:srcRect l="4622" t="27712" r="66032" b="68140"/>
          <a:stretch/>
        </p:blipFill>
        <p:spPr>
          <a:xfrm>
            <a:off x="120732" y="2378157"/>
            <a:ext cx="1947554" cy="178129"/>
          </a:xfrm>
          <a:prstGeom prst="rect">
            <a:avLst/>
          </a:prstGeom>
        </p:spPr>
      </p:pic>
    </p:spTree>
    <p:extLst>
      <p:ext uri="{BB962C8B-B14F-4D97-AF65-F5344CB8AC3E}">
        <p14:creationId xmlns:p14="http://schemas.microsoft.com/office/powerpoint/2010/main" val="4050109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c231e2a-6595-4b70-a65f-69729a81d80c" xsi:nil="true"/>
    <lcf76f155ced4ddcb4097134ff3c332f xmlns="1bf5389d-9564-4a24-9e19-cd48ad1aec0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1A58B3C7F25E4C97D60ABD85E730FA" ma:contentTypeVersion="13" ma:contentTypeDescription="Create a new document." ma:contentTypeScope="" ma:versionID="de4a91fbb65d8495bfecee9dac407612">
  <xsd:schema xmlns:xsd="http://www.w3.org/2001/XMLSchema" xmlns:xs="http://www.w3.org/2001/XMLSchema" xmlns:p="http://schemas.microsoft.com/office/2006/metadata/properties" xmlns:ns2="1bf5389d-9564-4a24-9e19-cd48ad1aec0e" xmlns:ns3="8c231e2a-6595-4b70-a65f-69729a81d80c" targetNamespace="http://schemas.microsoft.com/office/2006/metadata/properties" ma:root="true" ma:fieldsID="ea69a57634b77b7855174715403fefde" ns2:_="" ns3:_="">
    <xsd:import namespace="1bf5389d-9564-4a24-9e19-cd48ad1aec0e"/>
    <xsd:import namespace="8c231e2a-6595-4b70-a65f-69729a81d80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f5389d-9564-4a24-9e19-cd48ad1aec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93dc8a6-25b4-47ae-a3fa-a3611d07c84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c231e2a-6595-4b70-a65f-69729a81d80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83cb706-1a42-40f4-b58b-2d83564eb349}" ma:internalName="TaxCatchAll" ma:showField="CatchAllData" ma:web="8c231e2a-6595-4b70-a65f-69729a81d8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3D93E8-4F58-4D30-845E-6743B15321EA}">
  <ds:schemaRefs>
    <ds:schemaRef ds:uri="http://schemas.microsoft.com/sharepoint/v3/contenttype/forms"/>
  </ds:schemaRefs>
</ds:datastoreItem>
</file>

<file path=customXml/itemProps2.xml><?xml version="1.0" encoding="utf-8"?>
<ds:datastoreItem xmlns:ds="http://schemas.openxmlformats.org/officeDocument/2006/customXml" ds:itemID="{B8B53E67-D645-4D41-9D09-02AE17B5AD5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6F25B76-68DA-4B5F-8967-B406149975FC}"/>
</file>

<file path=docProps/app.xml><?xml version="1.0" encoding="utf-8"?>
<Properties xmlns="http://schemas.openxmlformats.org/officeDocument/2006/extended-properties" xmlns:vt="http://schemas.openxmlformats.org/officeDocument/2006/docPropsVTypes">
  <TotalTime>2966</TotalTime>
  <Words>2475</Words>
  <Application>Microsoft Office PowerPoint</Application>
  <PresentationFormat>Widescreen</PresentationFormat>
  <Paragraphs>290</Paragraphs>
  <Slides>38</Slides>
  <Notes>29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38</vt:i4>
      </vt:variant>
    </vt:vector>
  </HeadingPairs>
  <TitlesOfParts>
    <vt:vector size="51" baseType="lpstr">
      <vt:lpstr>Arial</vt:lpstr>
      <vt:lpstr>Arial Black</vt:lpstr>
      <vt:lpstr>Arial-ItalicMT</vt:lpstr>
      <vt:lpstr>ArialMT</vt:lpstr>
      <vt:lpstr>Calibri</vt:lpstr>
      <vt:lpstr>Calibri Light</vt:lpstr>
      <vt:lpstr>Gill Sans Nova</vt:lpstr>
      <vt:lpstr>Montserrat ExtraBold</vt:lpstr>
      <vt:lpstr>Montserrat SemiBold</vt:lpstr>
      <vt:lpstr>Open Sans</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Kimmie Nguyen</dc:creator>
  <cp:lastModifiedBy>Raffi Boloyan</cp:lastModifiedBy>
  <cp:revision>176</cp:revision>
  <cp:lastPrinted>2024-02-14T00:43:28Z</cp:lastPrinted>
  <dcterms:created xsi:type="dcterms:W3CDTF">2021-12-10T17:49:23Z</dcterms:created>
  <dcterms:modified xsi:type="dcterms:W3CDTF">2024-04-02T20:47:57Z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0x010100691A58B3C7F25E4C97D60ABD85E730FA</vt:lpwstr>
  </property>
</Properties>
</file>